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57" r:id="rId2"/>
    <p:sldId id="293" r:id="rId3"/>
    <p:sldId id="258" r:id="rId4"/>
    <p:sldId id="295" r:id="rId5"/>
    <p:sldId id="285" r:id="rId6"/>
    <p:sldId id="294" r:id="rId7"/>
    <p:sldId id="316" r:id="rId8"/>
    <p:sldId id="284" r:id="rId9"/>
    <p:sldId id="296" r:id="rId10"/>
    <p:sldId id="259" r:id="rId11"/>
    <p:sldId id="297" r:id="rId12"/>
    <p:sldId id="266" r:id="rId13"/>
    <p:sldId id="287" r:id="rId14"/>
    <p:sldId id="298" r:id="rId15"/>
    <p:sldId id="299" r:id="rId16"/>
    <p:sldId id="262" r:id="rId17"/>
    <p:sldId id="300" r:id="rId18"/>
    <p:sldId id="260" r:id="rId19"/>
    <p:sldId id="301" r:id="rId20"/>
    <p:sldId id="261" r:id="rId21"/>
    <p:sldId id="286" r:id="rId22"/>
    <p:sldId id="263" r:id="rId23"/>
    <p:sldId id="302" r:id="rId24"/>
    <p:sldId id="264" r:id="rId25"/>
    <p:sldId id="303" r:id="rId26"/>
    <p:sldId id="265" r:id="rId27"/>
    <p:sldId id="267" r:id="rId28"/>
    <p:sldId id="304" r:id="rId29"/>
    <p:sldId id="268" r:id="rId30"/>
    <p:sldId id="288" r:id="rId31"/>
    <p:sldId id="270" r:id="rId32"/>
    <p:sldId id="305" r:id="rId33"/>
    <p:sldId id="306" r:id="rId34"/>
    <p:sldId id="292" r:id="rId35"/>
    <p:sldId id="278" r:id="rId36"/>
    <p:sldId id="313" r:id="rId37"/>
    <p:sldId id="314" r:id="rId38"/>
    <p:sldId id="279" r:id="rId39"/>
    <p:sldId id="308" r:id="rId40"/>
    <p:sldId id="310" r:id="rId41"/>
    <p:sldId id="315" r:id="rId42"/>
    <p:sldId id="311" r:id="rId43"/>
    <p:sldId id="309" r:id="rId44"/>
    <p:sldId id="280" r:id="rId45"/>
  </p:sldIdLst>
  <p:sldSz cx="9144000" cy="6858000" type="letter"/>
  <p:notesSz cx="9210675" cy="69802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FF"/>
    <a:srgbClr val="990033"/>
    <a:srgbClr val="990099"/>
    <a:srgbClr val="29498F"/>
    <a:srgbClr val="549CC8"/>
    <a:srgbClr val="5FB1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4" d="100"/>
          <a:sy n="64" d="100"/>
        </p:scale>
        <p:origin x="1268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33344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1238" y="349250"/>
            <a:ext cx="4649787" cy="3489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</p:spTree>
    <p:extLst>
      <p:ext uri="{BB962C8B-B14F-4D97-AF65-F5344CB8AC3E}">
        <p14:creationId xmlns:p14="http://schemas.microsoft.com/office/powerpoint/2010/main" val="29300732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352800"/>
            <a:ext cx="6781800" cy="3124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9367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awtri_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791200"/>
            <a:ext cx="766763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1"/>
          <p:cNvSpPr>
            <a:spLocks noChangeArrowheads="1"/>
          </p:cNvSpPr>
          <p:nvPr/>
        </p:nvSpPr>
        <p:spPr bwMode="auto">
          <a:xfrm>
            <a:off x="1147763" y="63246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zh-CN" sz="2400" b="0" smtClean="0">
                <a:solidFill>
                  <a:schemeClr val="accent2"/>
                </a:solidFill>
                <a:latin typeface="Times New Roman" panose="02020603050405020304" pitchFamily="18" charset="0"/>
                <a:ea typeface="ヒラギノ角ゴ Pro W3" pitchFamily="1" charset="-128"/>
              </a:rPr>
              <a:t>Programming the world wide web</a:t>
            </a:r>
          </a:p>
        </p:txBody>
      </p:sp>
      <p:sp>
        <p:nvSpPr>
          <p:cNvPr id="33798" name="Rectangle 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447800" y="2717800"/>
            <a:ext cx="7396163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rIns="91440"/>
          <a:lstStyle>
            <a:lvl1pPr marL="0" indent="0" algn="r">
              <a:buFontTx/>
              <a:buNone/>
              <a:defRPr sz="3600"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33801" name="Rectangle 9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2133600"/>
            <a:ext cx="7473950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r">
              <a:defRPr>
                <a:solidFill>
                  <a:srgbClr val="29498F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95507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0495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62750" y="303213"/>
            <a:ext cx="2152650" cy="594518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04800" y="303213"/>
            <a:ext cx="6305550" cy="594518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53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5416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902534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04800" y="9906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6300" y="9906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389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81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784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602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569555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7299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/>
          <p:cNvSpPr>
            <a:spLocks noChangeArrowheads="1"/>
          </p:cNvSpPr>
          <p:nvPr/>
        </p:nvSpPr>
        <p:spPr bwMode="auto">
          <a:xfrm>
            <a:off x="70866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US" altLang="zh-CN" sz="1200" b="0" smtClean="0">
                <a:ea typeface="宋体" panose="02010600030101010101" pitchFamily="2" charset="-122"/>
              </a:rPr>
              <a:t>13-</a:t>
            </a:r>
            <a:fld id="{99601B84-316C-4ADA-87F2-8A89E54AC3D9}" type="slidenum">
              <a:rPr lang="en-US" altLang="zh-CN" sz="1200" b="0" smtClean="0">
                <a:ea typeface="宋体" panose="02010600030101010101" pitchFamily="2" charset="-122"/>
              </a:rPr>
              <a:pPr algn="r">
                <a:defRPr/>
              </a:pPr>
              <a:t>‹#›</a:t>
            </a:fld>
            <a:endParaRPr lang="en-US" altLang="zh-CN" sz="1200" b="0" smtClean="0">
              <a:ea typeface="宋体" panose="02010600030101010101" pitchFamily="2" charset="-122"/>
            </a:endParaRPr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228600" y="64008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zh-CN" sz="2400" b="0" smtClean="0">
                <a:solidFill>
                  <a:schemeClr val="accent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Programming the world wide web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303213"/>
            <a:ext cx="8610600" cy="534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9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990600"/>
            <a:ext cx="86106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C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endParaRPr lang="en-US" altLang="zh-CN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990033"/>
          </a:solidFill>
          <a:latin typeface="Arial" charset="0"/>
        </a:defRPr>
      </a:lvl9pPr>
    </p:titleStyle>
    <p:bodyStyle>
      <a:lvl1pPr marL="285750" indent="-2857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800">
          <a:solidFill>
            <a:srgbClr val="990099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Font typeface="Wingdings" panose="05000000000000000000" pitchFamily="2" charset="2"/>
        <a:buChar char="Ø"/>
        <a:defRPr sz="2800">
          <a:solidFill>
            <a:schemeClr val="accent2"/>
          </a:solidFill>
          <a:latin typeface="+mn-lt"/>
        </a:defRPr>
      </a:lvl2pPr>
      <a:lvl3pPr marL="11430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Font typeface="Wingdings" panose="05000000000000000000" pitchFamily="2" charset="2"/>
        <a:buChar char="ü"/>
        <a:defRPr sz="2800">
          <a:solidFill>
            <a:schemeClr val="accent2"/>
          </a:solidFill>
          <a:latin typeface="+mn-lt"/>
        </a:defRPr>
      </a:lvl3pPr>
      <a:lvl4pPr marL="1543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defRPr sz="2800">
          <a:solidFill>
            <a:schemeClr val="accent2"/>
          </a:solidFill>
          <a:latin typeface="+mn-lt"/>
        </a:defRPr>
      </a:lvl4pPr>
      <a:lvl5pPr marL="20002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j-lt"/>
        </a:defRPr>
      </a:lvl5pPr>
      <a:lvl6pPr marL="24574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j-lt"/>
        </a:defRPr>
      </a:lvl6pPr>
      <a:lvl7pPr marL="29146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j-lt"/>
        </a:defRPr>
      </a:lvl7pPr>
      <a:lvl8pPr marL="33718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j-lt"/>
        </a:defRPr>
      </a:lvl8pPr>
      <a:lvl9pPr marL="3829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j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Grp="1" noChangeArrowheads="1"/>
          </p:cNvSpPr>
          <p:nvPr>
            <p:ph type="ctrTitle"/>
          </p:nvPr>
        </p:nvSpPr>
        <p:spPr>
          <a:xfrm>
            <a:off x="762000" y="2133600"/>
            <a:ext cx="7473950" cy="628650"/>
          </a:xfrm>
        </p:spPr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zh-CN" smtClean="0">
                <a:ea typeface="宋体" panose="02010600030101010101" pitchFamily="2" charset="-122"/>
              </a:rPr>
              <a:t>Part 7</a:t>
            </a:r>
          </a:p>
        </p:txBody>
      </p:sp>
      <p:sp>
        <p:nvSpPr>
          <p:cNvPr id="4099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990600" y="3429000"/>
            <a:ext cx="7086600" cy="1143000"/>
          </a:xfrm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mtClean="0">
                <a:ea typeface="宋体" panose="02010600030101010101" pitchFamily="2" charset="-122"/>
              </a:rPr>
              <a:t>Database Access Through the Web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med" advTm="3242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Structured Query Language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rgbClr val="FF0000"/>
                </a:solidFill>
                <a:ea typeface="宋体" panose="02010600030101010101" pitchFamily="2" charset="-122"/>
              </a:rPr>
              <a:t>SQL</a:t>
            </a:r>
            <a:r>
              <a:rPr lang="en-US" altLang="zh-CN" smtClean="0">
                <a:ea typeface="宋体" panose="02010600030101010101" pitchFamily="2" charset="-122"/>
              </a:rPr>
              <a:t> is a standardized language for manipulating and querying relational databases.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Although relational databases support SQL, there may be some minor or significant differences in the implementations for different DBMS such as Oracle, SQL Server, Sybase, DB2.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SQL is non-procedure language.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56"/>
    </mc:Choice>
    <mc:Fallback xmlns="">
      <p:transition spd="slow" advTm="14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Structured Query Language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SQL reserved words are not case sensitive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However, some systems may treat names such as column names as case sensitive.</a:t>
            </a:r>
          </a:p>
          <a:p>
            <a:pPr lvl="1"/>
            <a:endParaRPr lang="en-US" altLang="zh-CN" smtClean="0">
              <a:ea typeface="宋体" panose="02010600030101010101" pitchFamily="2" charset="-122"/>
            </a:endParaRP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Single quotes ‘ are used for literal strings.</a:t>
            </a: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The </a:t>
            </a:r>
            <a:r>
              <a:rPr lang="en-US" altLang="zh-CN" sz="3200" i="1" smtClean="0">
                <a:solidFill>
                  <a:schemeClr val="accent1"/>
                </a:solidFill>
                <a:ea typeface="宋体" panose="02010600030101010101" pitchFamily="2" charset="-122"/>
              </a:rPr>
              <a:t>CREATE TABLE</a:t>
            </a:r>
            <a:r>
              <a:rPr lang="en-US" altLang="zh-CN" sz="3200" smtClean="0">
                <a:ea typeface="宋体" panose="02010600030101010101" pitchFamily="2" charset="-122"/>
              </a:rPr>
              <a:t> Command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zh-CN" smtClean="0">
                <a:ea typeface="宋体" panose="02010600030101010101" pitchFamily="2" charset="-122"/>
              </a:rPr>
              <a:t>Create a table with specified columns, each column having a specified type of data and satisfying certain constraints.</a:t>
            </a:r>
          </a:p>
          <a:p>
            <a:pPr>
              <a:lnSpc>
                <a:spcPct val="80000"/>
              </a:lnSpc>
            </a:pPr>
            <a:endParaRPr lang="en-US" altLang="zh-CN" smtClean="0"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smtClean="0">
                <a:ea typeface="宋体" panose="02010600030101010101" pitchFamily="2" charset="-122"/>
              </a:rPr>
              <a:t>Syntax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  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CREATE TABLE </a:t>
            </a:r>
            <a:r>
              <a:rPr lang="en-US" altLang="zh-CN" i="1" smtClean="0">
                <a:solidFill>
                  <a:srgbClr val="FF00FF"/>
                </a:solidFill>
                <a:ea typeface="宋体" panose="02010600030101010101" pitchFamily="2" charset="-122"/>
              </a:rPr>
              <a:t>table_name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(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i="1" smtClean="0">
                <a:solidFill>
                  <a:srgbClr val="FF00FF"/>
                </a:solidFill>
                <a:ea typeface="宋体" panose="02010600030101010101" pitchFamily="2" charset="-122"/>
              </a:rPr>
              <a:t>	 column_name_1 data_type constraints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,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i="1" smtClean="0">
                <a:solidFill>
                  <a:srgbClr val="FF00FF"/>
                </a:solidFill>
                <a:ea typeface="宋体" panose="02010600030101010101" pitchFamily="2" charset="-122"/>
              </a:rPr>
              <a:t>	 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...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i="1" smtClean="0">
                <a:solidFill>
                  <a:srgbClr val="FF00FF"/>
                </a:solidFill>
                <a:ea typeface="宋体" panose="02010600030101010101" pitchFamily="2" charset="-122"/>
              </a:rPr>
              <a:t>	 column_name_n data_type constraints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);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zh-CN" smtClean="0">
              <a:solidFill>
                <a:srgbClr val="FF00FF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smtClean="0">
                <a:ea typeface="宋体" panose="02010600030101010101" pitchFamily="2" charset="-122"/>
              </a:rPr>
              <a:t>Common types: integer, real, double, char(length)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Create Table Constraints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zh-CN" smtClean="0">
                <a:ea typeface="宋体" panose="02010600030101010101" pitchFamily="2" charset="-122"/>
              </a:rPr>
              <a:t>The constraint </a:t>
            </a:r>
            <a:r>
              <a:rPr lang="en-US" altLang="zh-CN" i="1" smtClean="0">
                <a:solidFill>
                  <a:srgbClr val="FF0000"/>
                </a:solidFill>
                <a:ea typeface="宋体" panose="02010600030101010101" pitchFamily="2" charset="-122"/>
              </a:rPr>
              <a:t>not null </a:t>
            </a:r>
            <a:r>
              <a:rPr lang="en-US" altLang="zh-CN" smtClean="0">
                <a:ea typeface="宋体" panose="02010600030101010101" pitchFamily="2" charset="-122"/>
              </a:rPr>
              <a:t>causes an error to be raised if a row is inserted in which the corresponding column does not have a value.</a:t>
            </a:r>
          </a:p>
          <a:p>
            <a:pPr>
              <a:lnSpc>
                <a:spcPct val="80000"/>
              </a:lnSpc>
            </a:pPr>
            <a:endParaRPr lang="en-US" altLang="zh-CN" smtClean="0"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smtClean="0">
                <a:ea typeface="宋体" panose="02010600030101010101" pitchFamily="2" charset="-122"/>
              </a:rPr>
              <a:t>The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primary key</a:t>
            </a:r>
            <a:r>
              <a:rPr lang="en-US" altLang="zh-CN" smtClean="0">
                <a:ea typeface="宋体" panose="02010600030101010101" pitchFamily="2" charset="-122"/>
              </a:rPr>
              <a:t> constraint causes an error to be raised if a row is inserted in which the corresponding column has a value that equals the value in another row.</a:t>
            </a:r>
          </a:p>
          <a:p>
            <a:pPr lvl="1">
              <a:lnSpc>
                <a:spcPct val="80000"/>
              </a:lnSpc>
            </a:pPr>
            <a:r>
              <a:rPr lang="en-US" altLang="zh-CN" smtClean="0">
                <a:ea typeface="宋体" panose="02010600030101010101" pitchFamily="2" charset="-122"/>
              </a:rPr>
              <a:t>This can be applied to a group of several columns if the primary key is multi-column.</a:t>
            </a:r>
          </a:p>
          <a:p>
            <a:pPr lvl="1">
              <a:lnSpc>
                <a:spcPct val="80000"/>
              </a:lnSpc>
            </a:pPr>
            <a:endParaRPr lang="en-US" altLang="zh-CN" smtClean="0"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smtClean="0">
                <a:ea typeface="宋体" panose="02010600030101010101" pitchFamily="2" charset="-122"/>
              </a:rPr>
              <a:t>The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foreign key</a:t>
            </a:r>
            <a:r>
              <a:rPr lang="en-US" altLang="zh-CN" smtClean="0">
                <a:ea typeface="宋体" panose="02010600030101010101" pitchFamily="2" charset="-122"/>
              </a:rPr>
              <a:t> constraints use for the referring to the column in another table.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zh-CN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 The CREATE TABLE Example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solidFill>
                  <a:schemeClr val="accent2"/>
                </a:solidFill>
                <a:ea typeface="宋体" panose="02010600030101010101" pitchFamily="2" charset="-122"/>
              </a:rPr>
              <a:t>create database hjydb;</a:t>
            </a:r>
          </a:p>
          <a:p>
            <a:endParaRPr lang="en-US" altLang="zh-CN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mtClean="0">
                <a:solidFill>
                  <a:schemeClr val="accent2"/>
                </a:solidFill>
                <a:ea typeface="宋体" panose="02010600030101010101" pitchFamily="2" charset="-122"/>
              </a:rPr>
              <a:t>use hjydb;</a:t>
            </a:r>
          </a:p>
          <a:p>
            <a:endParaRPr lang="en-US" altLang="zh-CN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smtClean="0">
                <a:solidFill>
                  <a:schemeClr val="accent2"/>
                </a:solidFill>
                <a:ea typeface="宋体" panose="02010600030101010101" pitchFamily="2" charset="-122"/>
              </a:rPr>
              <a:t>create table states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(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state_id integer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not null</a:t>
            </a:r>
            <a:r>
              <a:rPr lang="en-US" altLang="zh-CN" i="1" smtClean="0">
                <a:solidFill>
                  <a:srgbClr val="FF00FF"/>
                </a:solidFill>
                <a:ea typeface="宋体" panose="02010600030101010101" pitchFamily="2" charset="-122"/>
              </a:rPr>
              <a:t>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primary key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,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state char(20)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);</a:t>
            </a:r>
          </a:p>
          <a:p>
            <a:endParaRPr lang="en-US" altLang="zh-CN" smtClean="0">
              <a:solidFill>
                <a:srgbClr val="FF00FF"/>
              </a:solidFill>
              <a:ea typeface="宋体" panose="02010600030101010101" pitchFamily="2" charset="-122"/>
            </a:endParaRPr>
          </a:p>
          <a:p>
            <a:endParaRPr lang="en-US" altLang="zh-CN" smtClean="0">
              <a:solidFill>
                <a:srgbClr val="FF00FF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 The CREATE TABLE Example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None/>
            </a:pPr>
            <a:endParaRPr lang="zh-CN" altLang="en-US" smtClean="0">
              <a:solidFill>
                <a:srgbClr val="FF00FF"/>
              </a:solidFill>
              <a:ea typeface="宋体" panose="02010600030101010101" pitchFamily="2" charset="-122"/>
            </a:endParaRPr>
          </a:p>
          <a:p>
            <a:r>
              <a:rPr lang="en-US" altLang="zh-CN" smtClean="0">
                <a:solidFill>
                  <a:schemeClr val="accent2"/>
                </a:solidFill>
                <a:ea typeface="宋体" panose="02010600030101010101" pitchFamily="2" charset="-122"/>
              </a:rPr>
              <a:t>create table v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(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v_id integer(4)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not null primary key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,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body_style char(20),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miles double,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year integer,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state integer,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foreign key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(state) 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references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 states(state_id));</a:t>
            </a:r>
            <a:endParaRPr lang="zh-CN" altLang="en-US" smtClean="0">
              <a:solidFill>
                <a:srgbClr val="FF00FF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13.2.2 The </a:t>
            </a:r>
            <a:r>
              <a:rPr lang="en-US" altLang="zh-CN" sz="3200" i="1" smtClean="0">
                <a:solidFill>
                  <a:schemeClr val="accent1"/>
                </a:solidFill>
                <a:ea typeface="宋体" panose="02010600030101010101" pitchFamily="2" charset="-122"/>
              </a:rPr>
              <a:t>INSERT</a:t>
            </a:r>
            <a:r>
              <a:rPr lang="en-US" altLang="zh-CN" sz="3200" smtClean="0">
                <a:ea typeface="宋体" panose="02010600030101010101" pitchFamily="2" charset="-122"/>
              </a:rPr>
              <a:t> Command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Inserts a new row into a table</a:t>
            </a:r>
          </a:p>
          <a:p>
            <a:r>
              <a:rPr lang="en-US" altLang="zh-CN" smtClean="0">
                <a:ea typeface="宋体" panose="02010600030101010101" pitchFamily="2" charset="-122"/>
              </a:rPr>
              <a:t>Syntax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  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INSERT INTO </a:t>
            </a:r>
            <a:r>
              <a:rPr lang="en-US" altLang="zh-CN" i="1" smtClean="0">
                <a:solidFill>
                  <a:srgbClr val="FF00FF"/>
                </a:solidFill>
                <a:ea typeface="宋体" panose="02010600030101010101" pitchFamily="2" charset="-122"/>
              </a:rPr>
              <a:t>table_name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	  (</a:t>
            </a:r>
            <a:r>
              <a:rPr lang="en-US" altLang="zh-CN" i="1" smtClean="0">
                <a:solidFill>
                  <a:srgbClr val="FF00FF"/>
                </a:solidFill>
                <a:ea typeface="宋体" panose="02010600030101010101" pitchFamily="2" charset="-122"/>
              </a:rPr>
              <a:t>column_name_1, ..., column_name_n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)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	  VALUES (</a:t>
            </a:r>
            <a:r>
              <a:rPr lang="en-US" altLang="zh-CN" i="1" smtClean="0">
                <a:solidFill>
                  <a:srgbClr val="FF00FF"/>
                </a:solidFill>
                <a:ea typeface="宋体" panose="02010600030101010101" pitchFamily="2" charset="-122"/>
              </a:rPr>
              <a:t>value_1, ..., value_n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);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The values provided will be placed into corresponding columns.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Columns not named will receive no value.</a:t>
            </a:r>
          </a:p>
          <a:p>
            <a:pPr lvl="2"/>
            <a:r>
              <a:rPr lang="en-US" altLang="zh-CN" smtClean="0">
                <a:ea typeface="宋体" panose="02010600030101010101" pitchFamily="2" charset="-122"/>
              </a:rPr>
              <a:t>This will cause an error if the column was created with a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not null</a:t>
            </a:r>
            <a:r>
              <a:rPr lang="en-US" altLang="zh-CN" smtClean="0">
                <a:ea typeface="宋体" panose="02010600030101010101" pitchFamily="2" charset="-122"/>
              </a:rPr>
              <a:t> constraint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The INSERT Command Example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solidFill>
                  <a:srgbClr val="FF00FF"/>
                </a:solidFill>
                <a:ea typeface="宋体" panose="02010600030101010101" pitchFamily="2" charset="-122"/>
              </a:rPr>
              <a:t>insert into states(</a:t>
            </a:r>
            <a:r>
              <a:rPr lang="en-US" altLang="zh-CN" dirty="0" err="1" smtClean="0">
                <a:solidFill>
                  <a:srgbClr val="FF00FF"/>
                </a:solidFill>
                <a:ea typeface="宋体" panose="02010600030101010101" pitchFamily="2" charset="-122"/>
              </a:rPr>
              <a:t>state_id</a:t>
            </a:r>
            <a:r>
              <a:rPr lang="en-US" altLang="zh-CN" dirty="0" smtClean="0">
                <a:solidFill>
                  <a:srgbClr val="FF00FF"/>
                </a:solidFill>
                <a:ea typeface="宋体" panose="02010600030101010101" pitchFamily="2" charset="-122"/>
              </a:rPr>
              <a:t>, state) values(</a:t>
            </a:r>
            <a:r>
              <a:rPr lang="en-US" altLang="zh-CN" dirty="0" err="1" smtClean="0">
                <a:solidFill>
                  <a:srgbClr val="FF00FF"/>
                </a:solidFill>
                <a:ea typeface="宋体" panose="02010600030101010101" pitchFamily="2" charset="-122"/>
              </a:rPr>
              <a:t>1,’Florida</a:t>
            </a:r>
            <a:r>
              <a:rPr lang="en-US" altLang="zh-CN" dirty="0" smtClean="0">
                <a:solidFill>
                  <a:srgbClr val="FF00FF"/>
                </a:solidFill>
                <a:ea typeface="宋体" panose="02010600030101010101" pitchFamily="2" charset="-122"/>
              </a:rPr>
              <a:t>’);</a:t>
            </a:r>
          </a:p>
          <a:p>
            <a:endParaRPr lang="en-US" altLang="zh-CN" dirty="0" smtClean="0">
              <a:solidFill>
                <a:srgbClr val="FF00FF"/>
              </a:solidFill>
              <a:ea typeface="宋体" panose="02010600030101010101" pitchFamily="2" charset="-122"/>
            </a:endParaRPr>
          </a:p>
          <a:p>
            <a:r>
              <a:rPr lang="en-US" altLang="zh-CN" dirty="0" smtClean="0">
                <a:solidFill>
                  <a:srgbClr val="FF00FF"/>
                </a:solidFill>
                <a:ea typeface="宋体" panose="02010600030101010101" pitchFamily="2" charset="-122"/>
              </a:rPr>
              <a:t>insert into v values(</a:t>
            </a:r>
            <a:r>
              <a:rPr lang="en-US" altLang="zh-CN" dirty="0" err="1" smtClean="0">
                <a:solidFill>
                  <a:srgbClr val="FF00FF"/>
                </a:solidFill>
                <a:ea typeface="宋体" panose="02010600030101010101" pitchFamily="2" charset="-122"/>
              </a:rPr>
              <a:t>1,'couple',32.3,1976,1</a:t>
            </a:r>
            <a:r>
              <a:rPr lang="en-US" altLang="zh-CN" dirty="0" smtClean="0">
                <a:solidFill>
                  <a:srgbClr val="FF00FF"/>
                </a:solidFill>
                <a:ea typeface="宋体" panose="02010600030101010101" pitchFamily="2" charset="-122"/>
              </a:rPr>
              <a:t>);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The </a:t>
            </a:r>
            <a:r>
              <a:rPr lang="en-US" altLang="zh-CN" sz="3200" i="1" smtClean="0">
                <a:solidFill>
                  <a:schemeClr val="accent1"/>
                </a:solidFill>
                <a:ea typeface="宋体" panose="02010600030101010101" pitchFamily="2" charset="-122"/>
              </a:rPr>
              <a:t>SELECT</a:t>
            </a:r>
            <a:r>
              <a:rPr lang="en-US" altLang="zh-CN" sz="3200" smtClean="0">
                <a:ea typeface="宋体" panose="02010600030101010101" pitchFamily="2" charset="-122"/>
              </a:rPr>
              <a:t> Command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Used to query databases</a:t>
            </a:r>
          </a:p>
          <a:p>
            <a:r>
              <a:rPr lang="en-US" altLang="zh-CN" smtClean="0">
                <a:ea typeface="宋体" panose="02010600030101010101" pitchFamily="2" charset="-122"/>
              </a:rPr>
              <a:t>The command returns a result, a virtual table.</a:t>
            </a:r>
          </a:p>
          <a:p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SELECT</a:t>
            </a:r>
            <a:r>
              <a:rPr lang="en-US" altLang="zh-CN" smtClean="0">
                <a:ea typeface="宋体" panose="02010600030101010101" pitchFamily="2" charset="-122"/>
              </a:rPr>
              <a:t> </a:t>
            </a:r>
            <a:r>
              <a:rPr lang="en-US" altLang="zh-CN" i="1" smtClean="0">
                <a:ea typeface="宋体" panose="02010600030101010101" pitchFamily="2" charset="-122"/>
              </a:rPr>
              <a:t> column-names</a:t>
            </a:r>
            <a:r>
              <a:rPr lang="en-US" altLang="zh-CN" smtClean="0">
                <a:ea typeface="宋体" panose="02010600030101010101" pitchFamily="2" charset="-122"/>
              </a:rPr>
              <a:t>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FROM</a:t>
            </a:r>
            <a:r>
              <a:rPr lang="en-US" altLang="zh-CN" smtClean="0">
                <a:ea typeface="宋体" panose="02010600030101010101" pitchFamily="2" charset="-122"/>
              </a:rPr>
              <a:t> </a:t>
            </a:r>
            <a:r>
              <a:rPr lang="en-US" altLang="zh-CN" i="1" smtClean="0">
                <a:ea typeface="宋体" panose="02010600030101010101" pitchFamily="2" charset="-122"/>
              </a:rPr>
              <a:t>table-names</a:t>
            </a:r>
            <a:r>
              <a:rPr lang="en-US" altLang="zh-CN" smtClean="0">
                <a:ea typeface="宋体" panose="02010600030101010101" pitchFamily="2" charset="-122"/>
              </a:rPr>
              <a:t> [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WHERE</a:t>
            </a:r>
            <a:r>
              <a:rPr lang="en-US" altLang="zh-CN" smtClean="0">
                <a:ea typeface="宋体" panose="02010600030101010101" pitchFamily="2" charset="-122"/>
              </a:rPr>
              <a:t> </a:t>
            </a:r>
            <a:r>
              <a:rPr lang="en-US" altLang="zh-CN" i="1" smtClean="0">
                <a:ea typeface="宋体" panose="02010600030101010101" pitchFamily="2" charset="-122"/>
              </a:rPr>
              <a:t>condition</a:t>
            </a:r>
            <a:r>
              <a:rPr lang="en-US" altLang="zh-CN" smtClean="0">
                <a:ea typeface="宋体" panose="02010600030101010101" pitchFamily="2" charset="-122"/>
              </a:rPr>
              <a:t>];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The resultant table has columns as named.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Rows are derived from the table named.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The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WHERE</a:t>
            </a:r>
            <a:r>
              <a:rPr lang="en-US" altLang="zh-CN" smtClean="0">
                <a:ea typeface="宋体" panose="02010600030101010101" pitchFamily="2" charset="-122"/>
              </a:rPr>
              <a:t> clause is optional.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The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WHERE</a:t>
            </a:r>
            <a:r>
              <a:rPr lang="en-US" altLang="zh-CN" smtClean="0">
                <a:ea typeface="宋体" panose="02010600030101010101" pitchFamily="2" charset="-122"/>
              </a:rPr>
              <a:t> clause specifies constraints on the rows being selected.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If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*</a:t>
            </a:r>
            <a:r>
              <a:rPr lang="en-US" altLang="zh-CN" smtClean="0">
                <a:ea typeface="宋体" panose="02010600030101010101" pitchFamily="2" charset="-122"/>
              </a:rPr>
              <a:t> is used for the column names, all columns are selected.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The </a:t>
            </a:r>
            <a:r>
              <a:rPr lang="en-US" altLang="zh-CN" sz="3200" i="1" smtClean="0">
                <a:solidFill>
                  <a:schemeClr val="accent1"/>
                </a:solidFill>
                <a:ea typeface="宋体" panose="02010600030101010101" pitchFamily="2" charset="-122"/>
              </a:rPr>
              <a:t>SELECT</a:t>
            </a:r>
            <a:r>
              <a:rPr lang="en-US" altLang="zh-CN" sz="3200" smtClean="0">
                <a:ea typeface="宋体" panose="02010600030101010101" pitchFamily="2" charset="-122"/>
              </a:rPr>
              <a:t> Command Example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select v_id, body_style from v;</a:t>
            </a:r>
          </a:p>
          <a:p>
            <a:pPr>
              <a:buFontTx/>
              <a:buNone/>
            </a:pPr>
            <a:endParaRPr lang="en-US" altLang="zh-CN" smtClean="0">
              <a:solidFill>
                <a:srgbClr val="FF00FF"/>
              </a:solidFill>
              <a:ea typeface="宋体" panose="02010600030101010101" pitchFamily="2" charset="-122"/>
            </a:endParaRPr>
          </a:p>
          <a:p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select body_style, miles from v where v_id=1;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Contents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endParaRPr lang="en-US" altLang="zh-CN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dirty="0" smtClean="0">
                <a:solidFill>
                  <a:schemeClr val="accent2"/>
                </a:solidFill>
                <a:ea typeface="宋体" panose="02010600030101010101" pitchFamily="2" charset="-122"/>
              </a:rPr>
              <a:t>13.1 Relational databases</a:t>
            </a:r>
          </a:p>
          <a:p>
            <a:pPr>
              <a:lnSpc>
                <a:spcPct val="80000"/>
              </a:lnSpc>
            </a:pPr>
            <a:endParaRPr lang="en-US" altLang="zh-CN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dirty="0" smtClean="0">
                <a:solidFill>
                  <a:schemeClr val="accent2"/>
                </a:solidFill>
                <a:ea typeface="宋体" panose="02010600030101010101" pitchFamily="2" charset="-122"/>
              </a:rPr>
              <a:t>13.2 Structured Query Language(SQL)</a:t>
            </a:r>
          </a:p>
          <a:p>
            <a:pPr>
              <a:lnSpc>
                <a:spcPct val="80000"/>
              </a:lnSpc>
            </a:pPr>
            <a:endParaRPr lang="en-US" altLang="zh-CN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dirty="0" smtClean="0">
                <a:solidFill>
                  <a:schemeClr val="accent2"/>
                </a:solidFill>
                <a:ea typeface="宋体" panose="02010600030101010101" pitchFamily="2" charset="-122"/>
              </a:rPr>
              <a:t>13.3 Architectures for database access</a:t>
            </a:r>
          </a:p>
          <a:p>
            <a:pPr>
              <a:lnSpc>
                <a:spcPct val="80000"/>
              </a:lnSpc>
            </a:pPr>
            <a:endParaRPr lang="en-US" altLang="zh-CN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dirty="0" smtClean="0">
                <a:solidFill>
                  <a:schemeClr val="accent2"/>
                </a:solidFill>
                <a:ea typeface="宋体" panose="02010600030101010101" pitchFamily="2" charset="-122"/>
              </a:rPr>
              <a:t>13.4 The MySQL database</a:t>
            </a:r>
          </a:p>
          <a:p>
            <a:pPr>
              <a:lnSpc>
                <a:spcPct val="80000"/>
              </a:lnSpc>
            </a:pPr>
            <a:endParaRPr lang="en-US" altLang="zh-CN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dirty="0" smtClean="0">
                <a:solidFill>
                  <a:schemeClr val="accent2"/>
                </a:solidFill>
                <a:ea typeface="宋体" panose="02010600030101010101" pitchFamily="2" charset="-122"/>
              </a:rPr>
              <a:t>13.5 Database access with </a:t>
            </a:r>
            <a:r>
              <a:rPr lang="en-US" altLang="zh-CN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PHP</a:t>
            </a:r>
            <a:r>
              <a:rPr lang="en-US" altLang="zh-CN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and MySQL</a:t>
            </a:r>
          </a:p>
          <a:p>
            <a:pPr>
              <a:lnSpc>
                <a:spcPct val="80000"/>
              </a:lnSpc>
            </a:pPr>
            <a:endParaRPr lang="en-US" altLang="zh-CN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01"/>
    </mc:Choice>
    <mc:Fallback xmlns="">
      <p:transition spd="slow" advTm="56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Joins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Task: list corvettes that have CD players</a:t>
            </a:r>
          </a:p>
          <a:p>
            <a:pPr>
              <a:buFontTx/>
              <a:buNone/>
            </a:pPr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This involves three tables: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Corvettes, Equipment, Corvettes_Equipment</a:t>
            </a:r>
          </a:p>
          <a:p>
            <a:pPr>
              <a:buFontTx/>
              <a:buNone/>
            </a:pPr>
            <a:endParaRPr lang="en-US" altLang="zh-CN" i="1" smtClean="0">
              <a:solidFill>
                <a:schemeClr val="accent1"/>
              </a:solidFill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A virtual table is constructed with combinations of rows from the two tables Corvettes and Equipment: a </a:t>
            </a:r>
            <a:r>
              <a:rPr lang="en-US" altLang="zh-CN" i="1" smtClean="0">
                <a:ea typeface="宋体" panose="02010600030101010101" pitchFamily="2" charset="-122"/>
              </a:rPr>
              <a:t>join</a:t>
            </a:r>
            <a:r>
              <a:rPr lang="en-US" altLang="zh-CN" smtClean="0">
                <a:ea typeface="宋体" panose="02010600030101010101" pitchFamily="2" charset="-122"/>
              </a:rPr>
              <a:t> of the three tables</a:t>
            </a:r>
          </a:p>
          <a:p>
            <a:pPr lvl="1"/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The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WHERE</a:t>
            </a:r>
            <a:r>
              <a:rPr lang="en-US" altLang="zh-CN" smtClean="0">
                <a:ea typeface="宋体" panose="02010600030101010101" pitchFamily="2" charset="-122"/>
              </a:rPr>
              <a:t> clause specifies which rows of the join are to be retained in the result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A Query Using a Join</a:t>
            </a:r>
          </a:p>
        </p:txBody>
      </p:sp>
      <p:sp>
        <p:nvSpPr>
          <p:cNvPr id="24579" name="Rectangle 5"/>
          <p:cNvSpPr>
            <a:spLocks noChangeArrowheads="1"/>
          </p:cNvSpPr>
          <p:nvPr/>
        </p:nvSpPr>
        <p:spPr bwMode="auto">
          <a:xfrm>
            <a:off x="152400" y="1676400"/>
            <a:ext cx="8763000" cy="4090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800">
                <a:solidFill>
                  <a:srgbClr val="990099"/>
                </a:solidFill>
                <a:latin typeface="Times New Roman" panose="02020603050405020304" pitchFamily="18" charset="0"/>
              </a:defRPr>
            </a:lvl1pPr>
            <a:lvl2pPr marL="742950" indent="-285750">
              <a:lnSpc>
                <a:spcPct val="90000"/>
              </a:lnSpc>
              <a:spcBef>
                <a:spcPct val="30000"/>
              </a:spcBef>
              <a:buSzPct val="100000"/>
              <a:buFont typeface="Wingdings" panose="05000000000000000000" pitchFamily="2" charset="2"/>
              <a:buChar char="Ø"/>
              <a:defRPr sz="2800">
                <a:solidFill>
                  <a:schemeClr val="accent2"/>
                </a:solidFill>
                <a:latin typeface="Times New Roman" panose="02020603050405020304" pitchFamily="18" charset="0"/>
              </a:defRPr>
            </a:lvl2pPr>
            <a:lvl3pPr marL="1143000" indent="-228600">
              <a:lnSpc>
                <a:spcPct val="90000"/>
              </a:lnSpc>
              <a:spcBef>
                <a:spcPct val="30000"/>
              </a:spcBef>
              <a:buSzPct val="100000"/>
              <a:buFont typeface="Wingdings" panose="05000000000000000000" pitchFamily="2" charset="2"/>
              <a:buChar char="ü"/>
              <a:defRPr sz="2800">
                <a:solidFill>
                  <a:schemeClr val="accent2"/>
                </a:solidFill>
                <a:latin typeface="Times New Roman" panose="02020603050405020304" pitchFamily="18" charset="0"/>
              </a:defRPr>
            </a:lvl3pPr>
            <a:lvl4pPr marL="1600200" indent="-228600">
              <a:lnSpc>
                <a:spcPct val="90000"/>
              </a:lnSpc>
              <a:spcBef>
                <a:spcPct val="30000"/>
              </a:spcBef>
              <a:buSzPct val="100000"/>
              <a:defRPr sz="2800">
                <a:solidFill>
                  <a:schemeClr val="accent2"/>
                </a:solidFill>
                <a:latin typeface="Times New Roman" panose="02020603050405020304" pitchFamily="18" charset="0"/>
              </a:defRPr>
            </a:lvl4pPr>
            <a:lvl5pPr marL="20574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SELECT 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Corvettes.Vette_id</a:t>
            </a: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, 	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Corvettes.Body_style</a:t>
            </a: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,</a:t>
            </a:r>
          </a:p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Corvettes.Miles</a:t>
            </a: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, 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Corvettes.Year</a:t>
            </a: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, 	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Corvettes.State</a:t>
            </a: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,</a:t>
            </a:r>
          </a:p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Equipment.Equip</a:t>
            </a:r>
            <a:endParaRPr lang="en-US" altLang="zh-CN" sz="2400" b="0" dirty="0">
              <a:solidFill>
                <a:srgbClr val="FF00FF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FROM Corvettes, 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Equipment,Corvettes_Equipment</a:t>
            </a:r>
            <a:endParaRPr lang="en-US" altLang="zh-CN" sz="2400" b="0" dirty="0">
              <a:solidFill>
                <a:srgbClr val="FF00FF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WHERE </a:t>
            </a:r>
          </a:p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Corvettes.Vette_id</a:t>
            </a: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= 						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Corvettes_Equipment.Vette_id</a:t>
            </a:r>
            <a:endParaRPr lang="en-US" altLang="zh-CN" sz="2400" b="0" dirty="0">
              <a:solidFill>
                <a:srgbClr val="FF00FF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	AND 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Corvettes_Equipment.Equip</a:t>
            </a: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= 				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Equipment.Equip_id</a:t>
            </a:r>
            <a:endParaRPr lang="en-US" altLang="zh-CN" sz="2400" b="0" dirty="0">
              <a:solidFill>
                <a:srgbClr val="FF00FF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	AND </a:t>
            </a:r>
            <a:r>
              <a:rPr lang="en-US" altLang="zh-CN" sz="2400" b="0" dirty="0" err="1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Equipment.Equip</a:t>
            </a:r>
            <a:r>
              <a:rPr lang="en-US" altLang="zh-CN" sz="2400" b="0" dirty="0">
                <a:solidFill>
                  <a:srgbClr val="FF00FF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= 'CD';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The </a:t>
            </a:r>
            <a:r>
              <a:rPr lang="en-US" altLang="zh-CN" sz="3200" i="1" smtClean="0">
                <a:solidFill>
                  <a:schemeClr val="accent1"/>
                </a:solidFill>
                <a:ea typeface="宋体" panose="02010600030101010101" pitchFamily="2" charset="-122"/>
              </a:rPr>
              <a:t>UPDATE</a:t>
            </a:r>
            <a:r>
              <a:rPr lang="en-US" altLang="zh-CN" sz="3200" smtClean="0">
                <a:ea typeface="宋体" panose="02010600030101010101" pitchFamily="2" charset="-122"/>
              </a:rPr>
              <a:t> Command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Changes values in an existing row or some rows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Syntax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	UPDATE </a:t>
            </a:r>
            <a:r>
              <a:rPr lang="en-US" altLang="zh-CN" i="1" smtClean="0">
                <a:latin typeface="Courier New" panose="02070309020205020404" pitchFamily="49" charset="0"/>
                <a:ea typeface="宋体" panose="02010600030101010101" pitchFamily="2" charset="-122"/>
              </a:rPr>
              <a:t>table_name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	SET </a:t>
            </a:r>
            <a:r>
              <a:rPr lang="en-US" altLang="zh-CN" i="1" smtClean="0">
                <a:latin typeface="Courier New" panose="02070309020205020404" pitchFamily="49" charset="0"/>
                <a:ea typeface="宋体" panose="02010600030101010101" pitchFamily="2" charset="-122"/>
              </a:rPr>
              <a:t>column_name_1 = value_1</a:t>
            </a: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,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		...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i="1" smtClean="0">
                <a:latin typeface="Courier New" panose="02070309020205020404" pitchFamily="49" charset="0"/>
                <a:ea typeface="宋体" panose="02010600030101010101" pitchFamily="2" charset="-122"/>
              </a:rPr>
              <a:t>		column_name_n = value_n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	WHERE </a:t>
            </a:r>
            <a:r>
              <a:rPr lang="en-US" altLang="zh-CN" i="1" smtClean="0">
                <a:latin typeface="Courier New" panose="02070309020205020404" pitchFamily="49" charset="0"/>
                <a:ea typeface="宋体" panose="02010600030101010101" pitchFamily="2" charset="-122"/>
              </a:rPr>
              <a:t>column_name = value</a:t>
            </a:r>
          </a:p>
          <a:p>
            <a:pPr lvl="1">
              <a:buFont typeface="Wingdings" panose="05000000000000000000" pitchFamily="2" charset="2"/>
              <a:buNone/>
            </a:pPr>
            <a:endParaRPr lang="en-US" altLang="zh-CN" smtClean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The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WHERE</a:t>
            </a:r>
            <a:r>
              <a:rPr lang="en-US" altLang="zh-CN" smtClean="0">
                <a:ea typeface="宋体" panose="02010600030101010101" pitchFamily="2" charset="-122"/>
              </a:rPr>
              <a:t> clause identifies the rows to be updated.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The </a:t>
            </a:r>
            <a:r>
              <a:rPr lang="en-US" altLang="zh-CN" sz="3200" i="1" smtClean="0">
                <a:solidFill>
                  <a:schemeClr val="accent1"/>
                </a:solidFill>
                <a:ea typeface="宋体" panose="02010600030101010101" pitchFamily="2" charset="-122"/>
              </a:rPr>
              <a:t>UPDATE</a:t>
            </a:r>
            <a:r>
              <a:rPr lang="en-US" altLang="zh-CN" sz="3200" smtClean="0">
                <a:ea typeface="宋体" panose="02010600030101010101" pitchFamily="2" charset="-122"/>
              </a:rPr>
              <a:t> Command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mtClean="0">
              <a:ea typeface="宋体" panose="02010600030101010101" pitchFamily="2" charset="-122"/>
            </a:endParaRP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update states set state=‘New York’ where state_id=1;</a:t>
            </a:r>
          </a:p>
          <a:p>
            <a:endParaRPr lang="en-US" altLang="zh-CN" smtClean="0">
              <a:solidFill>
                <a:srgbClr val="FF00FF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The </a:t>
            </a:r>
            <a:r>
              <a:rPr lang="en-US" altLang="zh-CN" sz="3200" i="1" smtClean="0">
                <a:solidFill>
                  <a:schemeClr val="accent1"/>
                </a:solidFill>
                <a:ea typeface="宋体" panose="02010600030101010101" pitchFamily="2" charset="-122"/>
              </a:rPr>
              <a:t>DELETE</a:t>
            </a:r>
            <a:r>
              <a:rPr lang="en-US" altLang="zh-CN" sz="3200" smtClean="0">
                <a:ea typeface="宋体" panose="02010600030101010101" pitchFamily="2" charset="-122"/>
              </a:rPr>
              <a:t> Command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Removes one or more rows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Syntax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	DELETE FROM </a:t>
            </a:r>
            <a:r>
              <a:rPr lang="en-US" altLang="zh-CN" i="1" smtClean="0">
                <a:latin typeface="Courier New" panose="02070309020205020404" pitchFamily="49" charset="0"/>
                <a:ea typeface="宋体" panose="02010600030101010101" pitchFamily="2" charset="-122"/>
              </a:rPr>
              <a:t>table_name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	WHERE </a:t>
            </a:r>
            <a:r>
              <a:rPr lang="en-US" altLang="zh-CN" i="1" smtClean="0">
                <a:latin typeface="Courier New" panose="02070309020205020404" pitchFamily="49" charset="0"/>
                <a:ea typeface="宋体" panose="02010600030101010101" pitchFamily="2" charset="-122"/>
              </a:rPr>
              <a:t>column_name = value</a:t>
            </a: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;</a:t>
            </a:r>
          </a:p>
          <a:p>
            <a:pPr lvl="1">
              <a:buFont typeface="Wingdings" panose="05000000000000000000" pitchFamily="2" charset="2"/>
              <a:buNone/>
            </a:pPr>
            <a:endParaRPr lang="en-US" altLang="zh-CN" smtClean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The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WHERE</a:t>
            </a:r>
            <a:r>
              <a:rPr lang="en-US" altLang="zh-CN" smtClean="0">
                <a:ea typeface="宋体" panose="02010600030101010101" pitchFamily="2" charset="-122"/>
              </a:rPr>
              <a:t> clause determines which rows are deleted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The </a:t>
            </a:r>
            <a:r>
              <a:rPr lang="en-US" altLang="zh-CN" sz="3200" i="1" smtClean="0">
                <a:solidFill>
                  <a:schemeClr val="accent1"/>
                </a:solidFill>
                <a:ea typeface="宋体" panose="02010600030101010101" pitchFamily="2" charset="-122"/>
              </a:rPr>
              <a:t>DELETE</a:t>
            </a:r>
            <a:r>
              <a:rPr lang="en-US" altLang="zh-CN" sz="3200" smtClean="0">
                <a:ea typeface="宋体" panose="02010600030101010101" pitchFamily="2" charset="-122"/>
              </a:rPr>
              <a:t> Command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Delete from states where state_id=1;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13.2 The </a:t>
            </a:r>
            <a:r>
              <a:rPr lang="en-US" altLang="zh-CN" sz="3200" i="1" smtClean="0">
                <a:solidFill>
                  <a:schemeClr val="accent1"/>
                </a:solidFill>
                <a:ea typeface="宋体" panose="02010600030101010101" pitchFamily="2" charset="-122"/>
              </a:rPr>
              <a:t>DROP</a:t>
            </a:r>
            <a:r>
              <a:rPr lang="en-US" altLang="zh-CN" sz="3200" smtClean="0">
                <a:ea typeface="宋体" panose="02010600030101010101" pitchFamily="2" charset="-122"/>
              </a:rPr>
              <a:t> Command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Remove a table or database from the system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A database system usually has several databases within it,  and  collections of tables in each database.</a:t>
            </a:r>
          </a:p>
          <a:p>
            <a:pPr lvl="1"/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Syntax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smtClean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DROP (TABLE|DATABASE)[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IF EXISTS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]  </a:t>
            </a:r>
            <a:r>
              <a:rPr lang="en-US" altLang="zh-CN" i="1" smtClean="0">
                <a:solidFill>
                  <a:srgbClr val="FF00FF"/>
                </a:solidFill>
                <a:ea typeface="宋体" panose="02010600030101010101" pitchFamily="2" charset="-122"/>
              </a:rPr>
              <a:t>name</a:t>
            </a:r>
            <a:r>
              <a:rPr lang="en-US" altLang="zh-CN" smtClean="0">
                <a:solidFill>
                  <a:srgbClr val="FF00FF"/>
                </a:solidFill>
                <a:ea typeface="宋体" panose="02010600030101010101" pitchFamily="2" charset="-122"/>
              </a:rPr>
              <a:t>;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The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IF EXISTS</a:t>
            </a:r>
            <a:r>
              <a:rPr lang="en-US" altLang="zh-CN" smtClean="0">
                <a:ea typeface="宋体" panose="02010600030101010101" pitchFamily="2" charset="-122"/>
              </a:rPr>
              <a:t> clause may be included to prevent an error indication if the table or database doesn’t exist.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13.3 Client/Server Database Architecture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ea typeface="宋体" panose="02010600030101010101" pitchFamily="2" charset="-122"/>
              </a:rPr>
              <a:t>Two-tier architecture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Client connects to the database to get information.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Client </a:t>
            </a:r>
            <a:r>
              <a:rPr lang="en-US" altLang="zh-CN" dirty="0" smtClean="0">
                <a:ea typeface="宋体" panose="02010600030101010101" pitchFamily="2" charset="-122"/>
              </a:rPr>
              <a:t>performs computations and user interactions.</a:t>
            </a:r>
          </a:p>
          <a:p>
            <a:pPr lvl="1"/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Problems with two-tier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Servers  getting smaller so client software getting more complex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Keeping clients up to date  becomes difficult.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13.3 Client/Server Database Architecture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Three-tier architecture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Web server with applications sits between a browser and the database system.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The web server accesses the database, carries out computations and deals with user interactions.</a:t>
            </a: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pic>
        <p:nvPicPr>
          <p:cNvPr id="31748" name="Picture 4" descr="fig13_0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810000"/>
            <a:ext cx="6886575" cy="127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13.3 Microsoft Access Architectrue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Open Database Connectivity (ODBC)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An application programming interface (API) provides services to interact with a database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One service is to submit SQL to  the database system and to return results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An ODBC driver manager, on the client, chooses the proper interface for a particular database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13.1 Relational Databases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ea typeface="宋体" panose="02010600030101010101" pitchFamily="2" charset="-122"/>
              </a:rPr>
              <a:t>A database stores data in a way allowing</a:t>
            </a:r>
          </a:p>
          <a:p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Efficient changes (additions, modifications and deletions),</a:t>
            </a:r>
          </a:p>
          <a:p>
            <a:pPr lvl="1"/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Efficient searching.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465"/>
    </mc:Choice>
    <mc:Fallback xmlns="">
      <p:transition spd="slow" advTm="75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13.3 Database Access Architecture</a:t>
            </a:r>
          </a:p>
        </p:txBody>
      </p:sp>
      <p:pic>
        <p:nvPicPr>
          <p:cNvPr id="33795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50863" y="2133600"/>
            <a:ext cx="8118475" cy="2752725"/>
          </a:xfrm>
          <a:noFill/>
          <a:extLst>
            <a:ext uri="{91240B29-F687-4F45-9708-019B960494DF}">
              <a14:hiddenLine xmlns:a14="http://schemas.microsoft.com/office/drawing/2010/main" w="12700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13.3 PHP and Database Access 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There are modules available in PHP to access numerous different database systems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13.4 The MySQL Database System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zh-CN" dirty="0" smtClean="0">
                <a:ea typeface="宋体" panose="02010600030101010101" pitchFamily="2" charset="-122"/>
              </a:rPr>
              <a:t>The first step to use MySQL is logging into the MySQL system, which is done with the following command.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dirty="0" err="1" smtClean="0">
                <a:ea typeface="宋体" panose="02010600030101010101" pitchFamily="2" charset="-122"/>
              </a:rPr>
              <a:t>mysql</a:t>
            </a:r>
            <a:r>
              <a:rPr lang="en-US" altLang="zh-CN" dirty="0" smtClean="0">
                <a:ea typeface="宋体" panose="02010600030101010101" pitchFamily="2" charset="-122"/>
              </a:rPr>
              <a:t> [-h host] [-u username] [</a:t>
            </a:r>
            <a:r>
              <a:rPr lang="en-US" altLang="zh-CN" dirty="0" err="1" smtClean="0">
                <a:ea typeface="宋体" panose="02010600030101010101" pitchFamily="2" charset="-122"/>
              </a:rPr>
              <a:t>database_name</a:t>
            </a:r>
            <a:r>
              <a:rPr lang="en-US" altLang="zh-CN" dirty="0" smtClean="0">
                <a:ea typeface="宋体" panose="02010600030101010101" pitchFamily="2" charset="-122"/>
              </a:rPr>
              <a:t>] [-p]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 dirty="0" smtClean="0"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dirty="0" smtClean="0">
                <a:ea typeface="宋体" panose="02010600030101010101" pitchFamily="2" charset="-122"/>
              </a:rPr>
              <a:t>The second step is to create a new database.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dirty="0" smtClean="0">
                <a:ea typeface="宋体" panose="02010600030101010101" pitchFamily="2" charset="-122"/>
              </a:rPr>
              <a:t>         create database cars;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 dirty="0" smtClean="0">
              <a:ea typeface="宋体" panose="02010600030101010101" pitchFamily="2" charset="-122"/>
            </a:endParaRPr>
          </a:p>
          <a:p>
            <a:pPr>
              <a:lnSpc>
                <a:spcPct val="80000"/>
              </a:lnSpc>
            </a:pPr>
            <a:r>
              <a:rPr lang="en-US" altLang="zh-CN" dirty="0" smtClean="0">
                <a:ea typeface="宋体" panose="02010600030101010101" pitchFamily="2" charset="-122"/>
              </a:rPr>
              <a:t>The third step  is to specify which database to be used.</a:t>
            </a:r>
          </a:p>
          <a:p>
            <a:pPr lvl="3">
              <a:lnSpc>
                <a:spcPct val="80000"/>
              </a:lnSpc>
            </a:pPr>
            <a:r>
              <a:rPr lang="en-US" altLang="zh-CN" dirty="0" smtClean="0">
                <a:ea typeface="宋体" panose="02010600030101010101" pitchFamily="2" charset="-122"/>
              </a:rPr>
              <a:t>     use cars;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13.4 The MySQL Database System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ea typeface="宋体" panose="02010600030101010101" pitchFamily="2" charset="-122"/>
              </a:rPr>
              <a:t>Show how many databases  </a:t>
            </a:r>
            <a:r>
              <a:rPr lang="en-US" altLang="zh-CN" smtClean="0">
                <a:ea typeface="宋体" panose="02010600030101010101" pitchFamily="2" charset="-122"/>
              </a:rPr>
              <a:t>are there </a:t>
            </a:r>
            <a:r>
              <a:rPr lang="en-US" altLang="zh-CN" dirty="0" smtClean="0">
                <a:ea typeface="宋体" panose="02010600030101010101" pitchFamily="2" charset="-122"/>
              </a:rPr>
              <a:t>on the system</a:t>
            </a:r>
          </a:p>
          <a:p>
            <a:r>
              <a:rPr lang="en-US" altLang="zh-CN" dirty="0" smtClean="0">
                <a:ea typeface="宋体" panose="02010600030101010101" pitchFamily="2" charset="-122"/>
              </a:rPr>
              <a:t>Syntax: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en-US" altLang="zh-CN" dirty="0" smtClean="0">
                <a:ea typeface="宋体" panose="02010600030101010101" pitchFamily="2" charset="-122"/>
              </a:rPr>
              <a:t>show databases;</a:t>
            </a:r>
          </a:p>
          <a:p>
            <a:pPr lvl="2">
              <a:buFont typeface="Wingdings" panose="05000000000000000000" pitchFamily="2" charset="2"/>
              <a:buNone/>
            </a:pPr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Show how many table  there are in a specific database</a:t>
            </a:r>
          </a:p>
          <a:p>
            <a:r>
              <a:rPr lang="en-US" altLang="zh-CN" dirty="0" smtClean="0">
                <a:ea typeface="宋体" panose="02010600030101010101" pitchFamily="2" charset="-122"/>
              </a:rPr>
              <a:t>Syntax:</a:t>
            </a:r>
          </a:p>
          <a:p>
            <a:pPr lvl="2">
              <a:buFont typeface="Wingdings" panose="05000000000000000000" pitchFamily="2" charset="2"/>
              <a:buNone/>
            </a:pPr>
            <a:r>
              <a:rPr lang="en-US" altLang="zh-CN" dirty="0" smtClean="0">
                <a:ea typeface="宋体" panose="02010600030101010101" pitchFamily="2" charset="-122"/>
              </a:rPr>
              <a:t> show tables;</a:t>
            </a:r>
          </a:p>
          <a:p>
            <a:r>
              <a:rPr lang="en-US" altLang="zh-CN" dirty="0" smtClean="0">
                <a:ea typeface="宋体" panose="02010600030101010101" pitchFamily="2" charset="-122"/>
              </a:rPr>
              <a:t>Show the schema of table</a:t>
            </a:r>
          </a:p>
          <a:p>
            <a:r>
              <a:rPr lang="en-US" altLang="zh-CN" dirty="0" smtClean="0">
                <a:ea typeface="宋体" panose="02010600030101010101" pitchFamily="2" charset="-122"/>
              </a:rPr>
              <a:t>Syntax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dirty="0" smtClean="0">
                <a:ea typeface="宋体" panose="02010600030101010101" pitchFamily="2" charset="-122"/>
              </a:rPr>
              <a:t>     </a:t>
            </a:r>
            <a:r>
              <a:rPr lang="en-US" altLang="zh-CN" dirty="0" err="1" smtClean="0">
                <a:ea typeface="宋体" panose="02010600030101010101" pitchFamily="2" charset="-122"/>
              </a:rPr>
              <a:t>desc</a:t>
            </a:r>
            <a:r>
              <a:rPr lang="en-US" altLang="zh-CN" dirty="0" smtClean="0">
                <a:ea typeface="宋体" panose="02010600030101010101" pitchFamily="2" charset="-122"/>
              </a:rPr>
              <a:t>  v;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PHP access to Mysql is achieved with two documents. 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One is to collect user request (.html). </a:t>
            </a:r>
          </a:p>
          <a:p>
            <a:pPr lvl="1"/>
            <a:endParaRPr lang="en-US" altLang="zh-CN" smtClean="0">
              <a:ea typeface="宋体" panose="02010600030101010101" pitchFamily="2" charset="-122"/>
            </a:endParaRP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The other is used to process the request and return the HTML document (.php).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</p:txBody>
      </p:sp>
      <p:sp>
        <p:nvSpPr>
          <p:cNvPr id="37891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13.5 Database access with PHP and MySQL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13.5.2 Connecting to MySQL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The </a:t>
            </a:r>
            <a:r>
              <a:rPr lang="en-US" altLang="zh-CN" dirty="0" err="1" smtClean="0">
                <a:solidFill>
                  <a:schemeClr val="accent1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mysqli_connect</a:t>
            </a:r>
            <a:r>
              <a:rPr lang="en-US" altLang="zh-CN" dirty="0" smtClean="0">
                <a:solidFill>
                  <a:schemeClr val="accent1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()</a:t>
            </a:r>
            <a:r>
              <a:rPr lang="en-US" altLang="zh-CN" dirty="0" smtClean="0">
                <a:ea typeface="宋体" panose="02010600030101010101" pitchFamily="2" charset="-122"/>
              </a:rPr>
              <a:t>  function </a:t>
            </a:r>
            <a:r>
              <a:rPr lang="en-US" altLang="zh-CN" dirty="0">
                <a:ea typeface="宋体" panose="02010600030101010101" pitchFamily="2" charset="-122"/>
              </a:rPr>
              <a:t>connects a script to a MySQL server </a:t>
            </a:r>
            <a:r>
              <a:rPr lang="en-US" altLang="zh-CN" dirty="0" smtClean="0">
                <a:ea typeface="宋体" panose="02010600030101010101" pitchFamily="2" charset="-122"/>
              </a:rPr>
              <a:t>and selects </a:t>
            </a:r>
            <a:r>
              <a:rPr lang="en-US" altLang="zh-CN" dirty="0">
                <a:ea typeface="宋体" panose="02010600030101010101" pitchFamily="2" charset="-122"/>
              </a:rPr>
              <a:t>a </a:t>
            </a:r>
            <a:r>
              <a:rPr lang="en-US" altLang="zh-CN" dirty="0" smtClean="0">
                <a:ea typeface="宋体" panose="02010600030101010101" pitchFamily="2" charset="-122"/>
              </a:rPr>
              <a:t>database</a:t>
            </a:r>
          </a:p>
          <a:p>
            <a:r>
              <a:rPr lang="en-US" altLang="zh-CN" dirty="0" smtClean="0">
                <a:ea typeface="宋体" panose="02010600030101010101" pitchFamily="2" charset="-122"/>
              </a:rPr>
              <a:t>It accepts four parameters. 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First parameter is MySQL server host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Second parameter is the MySQL username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Third parameter is the password, the default is blank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Fourth parameter is the name of the selected </a:t>
            </a:r>
            <a:r>
              <a:rPr lang="en-US" altLang="zh-CN" dirty="0" smtClean="0">
                <a:ea typeface="宋体" panose="02010600030101010101" pitchFamily="2" charset="-122"/>
              </a:rPr>
              <a:t>database</a:t>
            </a:r>
          </a:p>
          <a:p>
            <a:pPr lvl="1"/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Example</a:t>
            </a:r>
            <a:r>
              <a:rPr lang="en-US" altLang="zh-CN" dirty="0" smtClean="0">
                <a:ea typeface="宋体" panose="02010600030101010101" pitchFamily="2" charset="-122"/>
              </a:rPr>
              <a:t>: </a:t>
            </a:r>
            <a:r>
              <a:rPr lang="en-US" altLang="zh-CN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connect.php</a:t>
            </a:r>
            <a:endParaRPr lang="en-US" altLang="zh-CN" dirty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lang="en-US" altLang="zh-CN" dirty="0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13.5.2 Connecting to MySQL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The </a:t>
            </a:r>
            <a:r>
              <a:rPr lang="en-US" altLang="zh-CN" dirty="0" err="1" smtClean="0">
                <a:solidFill>
                  <a:schemeClr val="accent1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mysqli_close</a:t>
            </a:r>
            <a:r>
              <a:rPr lang="en-US" altLang="zh-CN" dirty="0" smtClean="0">
                <a:solidFill>
                  <a:schemeClr val="accent1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()</a:t>
            </a:r>
            <a:r>
              <a:rPr lang="en-US" altLang="zh-CN" dirty="0" smtClean="0">
                <a:ea typeface="宋体" panose="02010600030101010101" pitchFamily="2" charset="-122"/>
              </a:rPr>
              <a:t> function accepts the handle of the connection.</a:t>
            </a:r>
          </a:p>
          <a:p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Example: </a:t>
            </a:r>
            <a:r>
              <a:rPr lang="en-US" altLang="zh-CN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connect.php</a:t>
            </a:r>
            <a:endParaRPr lang="en-US" altLang="zh-CN" dirty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lang="en-US" altLang="zh-CN" dirty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lang="en-US" altLang="zh-CN" dirty="0" smtClean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992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13.5.2 Connecting to MySQL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&lt;?</a:t>
            </a:r>
            <a:r>
              <a:rPr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php</a:t>
            </a:r>
            <a:endParaRPr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	$</a:t>
            </a:r>
            <a:r>
              <a:rPr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db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 = </a:t>
            </a:r>
            <a:r>
              <a:rPr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mysqli_connect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('</a:t>
            </a:r>
            <a:r>
              <a:rPr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localhost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','root','','</a:t>
            </a:r>
            <a:r>
              <a:rPr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enweb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');</a:t>
            </a:r>
          </a:p>
          <a:p>
            <a:pPr marL="0" indent="0">
              <a:buNone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	if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(!$</a:t>
            </a:r>
            <a:r>
              <a:rPr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db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) {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   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	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die('Could not connect: ' . </a:t>
            </a:r>
            <a:r>
              <a:rPr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mysql_error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());</a:t>
            </a:r>
          </a:p>
          <a:p>
            <a:pPr marL="0" indent="0">
              <a:buNone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	}</a:t>
            </a:r>
            <a:endParaRPr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	echo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'Connected successfully &lt;</a:t>
            </a:r>
            <a:r>
              <a:rPr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br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/&gt;';</a:t>
            </a:r>
          </a:p>
          <a:p>
            <a:pPr marL="0" indent="0">
              <a:buNone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	</a:t>
            </a:r>
            <a:r>
              <a:rPr lang="en-US" altLang="zh-CN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mysqli_close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($</a:t>
            </a:r>
            <a:r>
              <a:rPr lang="en-US" altLang="zh-CN" dirty="0" err="1">
                <a:solidFill>
                  <a:srgbClr val="FF0000"/>
                </a:solidFill>
                <a:ea typeface="宋体" panose="02010600030101010101" pitchFamily="2" charset="-122"/>
              </a:rPr>
              <a:t>db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);</a:t>
            </a:r>
          </a:p>
          <a:p>
            <a:pPr marL="0" indent="0">
              <a:buNone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	echo </a:t>
            </a: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'I have closed the 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database‘;</a:t>
            </a:r>
            <a:endParaRPr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  <a:ea typeface="宋体" panose="02010600030101010101" pitchFamily="2" charset="-122"/>
              </a:rPr>
              <a:t>?&gt; </a:t>
            </a:r>
            <a:endParaRPr lang="en-US" altLang="zh-CN" dirty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endParaRPr lang="en-US" altLang="zh-CN" dirty="0" smtClean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637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13.5.3 Requesting MySQL Operations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The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 </a:t>
            </a:r>
            <a:r>
              <a:rPr lang="en-US" altLang="zh-CN" dirty="0" err="1" smtClean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mysqli_query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 </a:t>
            </a:r>
            <a:r>
              <a:rPr lang="en-US" altLang="zh-CN" dirty="0" smtClean="0">
                <a:ea typeface="宋体" panose="02010600030101010101" pitchFamily="2" charset="-122"/>
              </a:rPr>
              <a:t>function takes </a:t>
            </a:r>
            <a:r>
              <a:rPr lang="en-US" altLang="zh-CN" dirty="0">
                <a:ea typeface="宋体" panose="02010600030101010101" pitchFamily="2" charset="-122"/>
              </a:rPr>
              <a:t>two parameters, </a:t>
            </a:r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The first is the </a:t>
            </a:r>
            <a:r>
              <a:rPr lang="en-US" altLang="zh-CN" dirty="0">
                <a:ea typeface="宋体" panose="02010600030101010101" pitchFamily="2" charset="-122"/>
              </a:rPr>
              <a:t>return value from the </a:t>
            </a:r>
            <a:r>
              <a:rPr lang="en-US" altLang="zh-CN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mysqli_connect</a:t>
            </a:r>
            <a:endParaRPr lang="en-US" altLang="zh-CN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The second </a:t>
            </a:r>
            <a:r>
              <a:rPr lang="en-US" altLang="zh-CN" smtClean="0">
                <a:ea typeface="宋体" panose="02010600030101010101" pitchFamily="2" charset="-122"/>
              </a:rPr>
              <a:t>is SQL </a:t>
            </a:r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Returns a result object</a:t>
            </a:r>
          </a:p>
          <a:p>
            <a:pPr lvl="1"/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Example: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$query=“select * from v”;</a:t>
            </a:r>
          </a:p>
          <a:p>
            <a:pPr lvl="1">
              <a:buFont typeface="Wingdings" panose="05000000000000000000" pitchFamily="2" charset="2"/>
              <a:buNone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$result=</a:t>
            </a:r>
            <a:r>
              <a:rPr lang="en-US" altLang="zh-CN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mysql_query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($</a:t>
            </a:r>
            <a:r>
              <a:rPr lang="en-US" altLang="zh-CN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db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,$query);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13.5.3 Requesting MySQL Operations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ea typeface="宋体" panose="02010600030101010101" pitchFamily="2" charset="-122"/>
              </a:rPr>
              <a:t>Functions that apply to the result object</a:t>
            </a:r>
          </a:p>
          <a:p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err="1" smtClean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mysqli_num_rows</a:t>
            </a:r>
            <a:r>
              <a:rPr lang="en-US" altLang="zh-CN" dirty="0" smtClean="0">
                <a:ea typeface="宋体" panose="02010600030101010101" pitchFamily="2" charset="-122"/>
              </a:rPr>
              <a:t> returns number of rows in the result.</a:t>
            </a:r>
          </a:p>
          <a:p>
            <a:pPr lvl="1"/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err="1" smtClean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mysqli_num_fields</a:t>
            </a:r>
            <a:r>
              <a:rPr lang="en-US" altLang="zh-CN" dirty="0" smtClean="0">
                <a:ea typeface="宋体" panose="02010600030101010101" pitchFamily="2" charset="-122"/>
              </a:rPr>
              <a:t> returns the number of fields (columns) in the result.</a:t>
            </a:r>
          </a:p>
          <a:p>
            <a:pPr lvl="1"/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err="1" smtClean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mysqli_fetch_assoc</a:t>
            </a:r>
            <a:r>
              <a:rPr lang="en-US" altLang="zh-CN" dirty="0" smtClean="0"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dirty="0" smtClean="0">
                <a:ea typeface="宋体" panose="02010600030101010101" pitchFamily="2" charset="-122"/>
              </a:rPr>
              <a:t>returns an array with the next row of </a:t>
            </a:r>
            <a:r>
              <a:rPr lang="en-US" altLang="zh-CN" dirty="0">
                <a:ea typeface="宋体" panose="02010600030101010101" pitchFamily="2" charset="-122"/>
              </a:rPr>
              <a:t>results</a:t>
            </a:r>
            <a:r>
              <a:rPr lang="en-US" altLang="zh-CN" dirty="0" smtClean="0">
                <a:ea typeface="宋体" panose="02010600030101010101" pitchFamily="2" charset="-122"/>
              </a:rPr>
              <a:t>. The </a:t>
            </a:r>
            <a:r>
              <a:rPr lang="en-US" altLang="zh-CN" dirty="0">
                <a:ea typeface="宋体" panose="02010600030101010101" pitchFamily="2" charset="-122"/>
              </a:rPr>
              <a:t>keys are the column names and the values are the values of </a:t>
            </a:r>
            <a:r>
              <a:rPr lang="en-US" altLang="zh-CN" dirty="0" smtClean="0">
                <a:ea typeface="宋体" panose="02010600030101010101" pitchFamily="2" charset="-122"/>
              </a:rPr>
              <a:t>those column </a:t>
            </a:r>
            <a:r>
              <a:rPr lang="en-US" altLang="zh-CN" dirty="0">
                <a:ea typeface="宋体" panose="02010600030101010101" pitchFamily="2" charset="-122"/>
              </a:rPr>
              <a:t>fields.</a:t>
            </a:r>
            <a:endParaRPr lang="en-US" altLang="zh-CN" dirty="0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14.1 Relational Databases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The relational model is currently the most popular model.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Data is stored in many </a:t>
            </a:r>
            <a:r>
              <a:rPr lang="en-US" altLang="zh-CN" smtClean="0">
                <a:solidFill>
                  <a:srgbClr val="FF0000"/>
                </a:solidFill>
                <a:ea typeface="宋体" panose="02010600030101010101" pitchFamily="2" charset="-122"/>
              </a:rPr>
              <a:t>tables</a:t>
            </a:r>
            <a:r>
              <a:rPr lang="en-US" altLang="zh-CN" smtClean="0">
                <a:ea typeface="宋体" panose="02010600030101010101" pitchFamily="2" charset="-122"/>
              </a:rPr>
              <a:t>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Table columns are named.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Each row of a table contains a value for each column, though some values may be missing.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Rows are referred to as </a:t>
            </a:r>
            <a:r>
              <a:rPr lang="en-US" altLang="zh-CN" smtClean="0">
                <a:solidFill>
                  <a:srgbClr val="FF0000"/>
                </a:solidFill>
                <a:ea typeface="宋体" panose="02010600030101010101" pitchFamily="2" charset="-122"/>
              </a:rPr>
              <a:t>entities</a:t>
            </a:r>
            <a:r>
              <a:rPr lang="en-US" altLang="zh-CN" smtClean="0">
                <a:ea typeface="宋体" panose="02010600030101010101" pitchFamily="2" charset="-122"/>
              </a:rPr>
              <a:t>.</a:t>
            </a: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The </a:t>
            </a:r>
            <a:r>
              <a:rPr lang="en-US" altLang="zh-CN" i="1" smtClean="0">
                <a:solidFill>
                  <a:srgbClr val="FF0000"/>
                </a:solidFill>
                <a:ea typeface="宋体" panose="02010600030101010101" pitchFamily="2" charset="-122"/>
              </a:rPr>
              <a:t>primary key</a:t>
            </a:r>
            <a:r>
              <a:rPr lang="en-US" altLang="zh-CN" smtClean="0">
                <a:solidFill>
                  <a:srgbClr val="FF0000"/>
                </a:solidFill>
                <a:ea typeface="宋体" panose="02010600030101010101" pitchFamily="2" charset="-122"/>
              </a:rPr>
              <a:t> </a:t>
            </a:r>
            <a:r>
              <a:rPr lang="en-US" altLang="zh-CN" smtClean="0">
                <a:ea typeface="宋体" panose="02010600030101010101" pitchFamily="2" charset="-122"/>
              </a:rPr>
              <a:t>is one or more columns in a table whose values uniquely identify each row.</a:t>
            </a: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103"/>
    </mc:Choice>
    <mc:Fallback xmlns="">
      <p:transition spd="slow" advTm="154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13.6.3 Requesting MySQL Operations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400" dirty="0" smtClean="0">
                <a:ea typeface="宋体" panose="02010600030101010101" pitchFamily="2" charset="-122"/>
              </a:rPr>
              <a:t>Example </a:t>
            </a:r>
            <a:r>
              <a:rPr lang="en-US" altLang="zh-CN" sz="2400" dirty="0" err="1" smtClean="0">
                <a:solidFill>
                  <a:schemeClr val="accent1"/>
                </a:solidFill>
                <a:ea typeface="宋体" panose="02010600030101010101" pitchFamily="2" charset="-122"/>
              </a:rPr>
              <a:t>fetch.php</a:t>
            </a:r>
            <a:endParaRPr lang="en-US" altLang="zh-CN" sz="2400" dirty="0" smtClean="0">
              <a:solidFill>
                <a:schemeClr val="accent1"/>
              </a:solidFill>
              <a:ea typeface="宋体" panose="02010600030101010101" pitchFamily="2" charset="-122"/>
            </a:endParaRPr>
          </a:p>
          <a:p>
            <a:pPr marL="457200" lvl="1" indent="0">
              <a:buNone/>
            </a:pPr>
            <a:r>
              <a:rPr lang="en-US" altLang="zh-CN" sz="2400" dirty="0" smtClean="0">
                <a:solidFill>
                  <a:schemeClr val="accent1"/>
                </a:solidFill>
                <a:ea typeface="宋体" panose="02010600030101010101" pitchFamily="2" charset="-122"/>
              </a:rPr>
              <a:t>……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$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num_rows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=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mysqli_num_rows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($result);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$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num_fields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=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mysqli_num_fields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($result</a:t>
            </a:r>
            <a:r>
              <a:rPr lang="en-US" altLang="zh-CN" sz="2400" dirty="0" smtClean="0">
                <a:solidFill>
                  <a:srgbClr val="FF00FF"/>
                </a:solidFill>
                <a:ea typeface="宋体" panose="02010600030101010101" pitchFamily="2" charset="-122"/>
              </a:rPr>
              <a:t>);</a:t>
            </a:r>
          </a:p>
          <a:p>
            <a:pPr lvl="1">
              <a:buNone/>
            </a:pPr>
            <a:endParaRPr lang="en-US" altLang="zh-CN" sz="2400" dirty="0">
              <a:solidFill>
                <a:srgbClr val="FF00FF"/>
              </a:solidFill>
              <a:ea typeface="宋体" panose="02010600030101010101" pitchFamily="2" charset="-122"/>
            </a:endParaRP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$row=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mysqli_fetch_assoc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($result);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$keys=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array_keys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($row</a:t>
            </a:r>
            <a:r>
              <a:rPr lang="en-US" altLang="zh-CN" sz="2400" dirty="0" smtClean="0">
                <a:solidFill>
                  <a:srgbClr val="FF00FF"/>
                </a:solidFill>
                <a:ea typeface="宋体" panose="02010600030101010101" pitchFamily="2" charset="-122"/>
              </a:rPr>
              <a:t>);</a:t>
            </a:r>
          </a:p>
          <a:p>
            <a:pPr lvl="1">
              <a:buNone/>
            </a:pPr>
            <a:endParaRPr lang="en-US" altLang="zh-CN" sz="2400" dirty="0">
              <a:solidFill>
                <a:srgbClr val="FF00FF"/>
              </a:solidFill>
              <a:ea typeface="宋体" panose="02010600030101010101" pitchFamily="2" charset="-122"/>
            </a:endParaRP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for($index=0;$index&lt;$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num_fields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;$index</a:t>
            </a:r>
            <a:r>
              <a:rPr lang="en-US" altLang="zh-CN" sz="2400" dirty="0" smtClean="0">
                <a:solidFill>
                  <a:srgbClr val="FF00FF"/>
                </a:solidFill>
                <a:ea typeface="宋体" panose="02010600030101010101" pitchFamily="2" charset="-122"/>
              </a:rPr>
              <a:t>++)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	</a:t>
            </a:r>
            <a:r>
              <a:rPr lang="en-US" altLang="zh-CN" sz="2400" dirty="0" smtClean="0">
                <a:solidFill>
                  <a:srgbClr val="FF00FF"/>
                </a:solidFill>
                <a:ea typeface="宋体" panose="02010600030101010101" pitchFamily="2" charset="-122"/>
              </a:rPr>
              <a:t>	print 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$keys[$index].' ';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print '&lt;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br</a:t>
            </a:r>
            <a:r>
              <a:rPr lang="en-US" altLang="zh-CN" sz="2400" dirty="0" smtClean="0">
                <a:solidFill>
                  <a:srgbClr val="FF00FF"/>
                </a:solidFill>
                <a:ea typeface="宋体" panose="02010600030101010101" pitchFamily="2" charset="-122"/>
              </a:rPr>
              <a:t>/&gt;';</a:t>
            </a:r>
          </a:p>
          <a:p>
            <a:pPr lvl="1">
              <a:buNone/>
            </a:pPr>
            <a:r>
              <a:rPr lang="en-US" altLang="zh-CN" sz="2400" dirty="0" smtClean="0">
                <a:ea typeface="宋体" panose="02010600030101010101" pitchFamily="2" charset="-122"/>
              </a:rPr>
              <a:t>……</a:t>
            </a:r>
            <a:endParaRPr lang="en-US" altLang="zh-CN" sz="2400" dirty="0">
              <a:ea typeface="宋体" panose="02010600030101010101" pitchFamily="2" charset="-122"/>
            </a:endParaRPr>
          </a:p>
          <a:p>
            <a:pPr lvl="1">
              <a:buNone/>
            </a:pPr>
            <a:endParaRPr lang="en-US" altLang="zh-CN" sz="2400" dirty="0">
              <a:ea typeface="宋体" panose="02010600030101010101" pitchFamily="2" charset="-122"/>
            </a:endParaRPr>
          </a:p>
          <a:p>
            <a:pPr lvl="1">
              <a:buNone/>
            </a:pPr>
            <a:endParaRPr lang="zh-CN" altLang="en-US" sz="2400" dirty="0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13.6.3 Requesting MySQL Operations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400" dirty="0" smtClean="0">
                <a:ea typeface="宋体" panose="02010600030101010101" pitchFamily="2" charset="-122"/>
              </a:rPr>
              <a:t>Example </a:t>
            </a:r>
            <a:r>
              <a:rPr lang="en-US" altLang="zh-CN" sz="2400" dirty="0" err="1" smtClean="0">
                <a:solidFill>
                  <a:schemeClr val="accent1"/>
                </a:solidFill>
                <a:ea typeface="宋体" panose="02010600030101010101" pitchFamily="2" charset="-122"/>
              </a:rPr>
              <a:t>fetch.php</a:t>
            </a:r>
            <a:endParaRPr lang="en-US" altLang="zh-CN" sz="2400" dirty="0" smtClean="0">
              <a:solidFill>
                <a:schemeClr val="accent1"/>
              </a:solidFill>
              <a:ea typeface="宋体" panose="02010600030101010101" pitchFamily="2" charset="-122"/>
            </a:endParaRPr>
          </a:p>
          <a:p>
            <a:pPr lvl="1">
              <a:buNone/>
            </a:pPr>
            <a:r>
              <a:rPr lang="en-US" altLang="zh-CN" sz="2400" dirty="0" smtClean="0">
                <a:ea typeface="宋体" panose="02010600030101010101" pitchFamily="2" charset="-122"/>
              </a:rPr>
              <a:t>……</a:t>
            </a:r>
            <a:endParaRPr lang="en-US" altLang="zh-CN" sz="2400" dirty="0">
              <a:ea typeface="宋体" panose="02010600030101010101" pitchFamily="2" charset="-122"/>
            </a:endParaRP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for ($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row_num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 = 0; $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row_num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 &lt; $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num_rows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; $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row_num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++)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{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	$values=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array_values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($row);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	for($index=0;$index&lt;$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num_fields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;$index++)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	</a:t>
            </a:r>
            <a:r>
              <a:rPr lang="en-US" altLang="zh-CN" sz="2400" dirty="0" smtClean="0">
                <a:solidFill>
                  <a:srgbClr val="FF00FF"/>
                </a:solidFill>
                <a:ea typeface="宋体" panose="02010600030101010101" pitchFamily="2" charset="-122"/>
              </a:rPr>
              <a:t>		print 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$values[$index].' ';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	print '&lt;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br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/&gt;';</a:t>
            </a:r>
          </a:p>
          <a:p>
            <a:pPr lvl="1">
              <a:buNone/>
            </a:pP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	$row=</a:t>
            </a:r>
            <a:r>
              <a:rPr lang="en-US" altLang="zh-CN" sz="2400" dirty="0" err="1">
                <a:solidFill>
                  <a:srgbClr val="FF00FF"/>
                </a:solidFill>
                <a:ea typeface="宋体" panose="02010600030101010101" pitchFamily="2" charset="-122"/>
              </a:rPr>
              <a:t>mysqli_fetch_assoc</a:t>
            </a:r>
            <a:r>
              <a:rPr lang="en-US" altLang="zh-CN" sz="2400" dirty="0">
                <a:solidFill>
                  <a:srgbClr val="FF00FF"/>
                </a:solidFill>
                <a:ea typeface="宋体" panose="02010600030101010101" pitchFamily="2" charset="-122"/>
              </a:rPr>
              <a:t>($result</a:t>
            </a:r>
            <a:r>
              <a:rPr lang="en-US" altLang="zh-CN" sz="2400" dirty="0" smtClean="0">
                <a:solidFill>
                  <a:srgbClr val="FF00FF"/>
                </a:solidFill>
                <a:ea typeface="宋体" panose="02010600030101010101" pitchFamily="2" charset="-122"/>
              </a:rPr>
              <a:t>);</a:t>
            </a:r>
            <a:endParaRPr lang="en-US" altLang="zh-CN" sz="2400" dirty="0">
              <a:solidFill>
                <a:srgbClr val="FF00FF"/>
              </a:solidFill>
              <a:ea typeface="宋体" panose="02010600030101010101" pitchFamily="2" charset="-122"/>
            </a:endParaRPr>
          </a:p>
          <a:p>
            <a:pPr lvl="1">
              <a:buNone/>
            </a:pPr>
            <a:r>
              <a:rPr lang="en-US" altLang="zh-CN" sz="2400" dirty="0" smtClean="0">
                <a:solidFill>
                  <a:srgbClr val="FF00FF"/>
                </a:solidFill>
                <a:ea typeface="宋体" panose="02010600030101010101" pitchFamily="2" charset="-122"/>
              </a:rPr>
              <a:t>}</a:t>
            </a:r>
          </a:p>
          <a:p>
            <a:pPr lvl="1">
              <a:buNone/>
            </a:pPr>
            <a:r>
              <a:rPr lang="en-US" altLang="zh-CN" sz="2400" dirty="0" smtClean="0">
                <a:ea typeface="宋体" panose="02010600030101010101" pitchFamily="2" charset="-122"/>
              </a:rPr>
              <a:t>……</a:t>
            </a:r>
            <a:endParaRPr lang="zh-CN" altLang="en-US" sz="2400" dirty="0" smtClean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970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13.6.3 Requesting MySQL Operations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The keys are the column names.</a:t>
            </a:r>
          </a:p>
          <a:p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dirty="0" smtClean="0">
                <a:ea typeface="宋体" panose="02010600030101010101" pitchFamily="2" charset="-122"/>
              </a:rPr>
              <a:t>Example:</a:t>
            </a:r>
          </a:p>
          <a:p>
            <a:pPr lvl="1">
              <a:buNone/>
            </a:pP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$row=</a:t>
            </a:r>
            <a:r>
              <a:rPr lang="en-US" altLang="zh-CN" dirty="0" err="1">
                <a:solidFill>
                  <a:srgbClr val="FF00FF"/>
                </a:solidFill>
                <a:ea typeface="宋体" panose="02010600030101010101" pitchFamily="2" charset="-122"/>
              </a:rPr>
              <a:t>mysqli_fetch_assoc</a:t>
            </a: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($result);</a:t>
            </a:r>
          </a:p>
          <a:p>
            <a:pPr lvl="1">
              <a:buNone/>
            </a:pP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$keys=</a:t>
            </a:r>
            <a:r>
              <a:rPr lang="en-US" altLang="zh-CN" dirty="0" err="1">
                <a:solidFill>
                  <a:srgbClr val="FF00FF"/>
                </a:solidFill>
                <a:ea typeface="宋体" panose="02010600030101010101" pitchFamily="2" charset="-122"/>
              </a:rPr>
              <a:t>array_keys</a:t>
            </a: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($row);</a:t>
            </a:r>
          </a:p>
          <a:p>
            <a:pPr lvl="1">
              <a:buNone/>
            </a:pP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for($index=0;$index&lt;$</a:t>
            </a:r>
            <a:r>
              <a:rPr lang="en-US" altLang="zh-CN" dirty="0" err="1">
                <a:solidFill>
                  <a:srgbClr val="FF00FF"/>
                </a:solidFill>
                <a:ea typeface="宋体" panose="02010600030101010101" pitchFamily="2" charset="-122"/>
              </a:rPr>
              <a:t>num_fields</a:t>
            </a: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;$index++)</a:t>
            </a:r>
          </a:p>
          <a:p>
            <a:pPr lvl="1">
              <a:buNone/>
            </a:pP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print $keys[$index].' ';</a:t>
            </a:r>
            <a:endParaRPr lang="zh-CN" altLang="en-US" dirty="0" smtClean="0">
              <a:solidFill>
                <a:srgbClr val="FF00FF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13.6.3 Requesting MySQL Operations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altLang="zh-CN" dirty="0" smtClean="0"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dirty="0" smtClean="0">
                <a:ea typeface="宋体" panose="02010600030101010101" pitchFamily="2" charset="-122"/>
              </a:rPr>
              <a:t>Each array contains each field value indexed by position </a:t>
            </a:r>
          </a:p>
          <a:p>
            <a:pPr marL="457200" lvl="1" indent="0">
              <a:buFont typeface="Wingdings" panose="05000000000000000000" pitchFamily="2" charset="2"/>
              <a:buNone/>
              <a:defRPr/>
            </a:pPr>
            <a:endParaRPr lang="en-US" altLang="zh-CN" dirty="0" smtClean="0">
              <a:ea typeface="宋体" panose="02010600030101010101" pitchFamily="2" charset="-122"/>
            </a:endParaRPr>
          </a:p>
          <a:p>
            <a:pPr lvl="1">
              <a:defRPr/>
            </a:pPr>
            <a:endParaRPr lang="en-US" altLang="zh-CN" dirty="0" smtClean="0">
              <a:ea typeface="宋体" panose="02010600030101010101" pitchFamily="2" charset="-122"/>
            </a:endParaRPr>
          </a:p>
          <a:p>
            <a:pPr>
              <a:defRPr/>
            </a:pPr>
            <a:r>
              <a:rPr lang="en-US" altLang="zh-CN" dirty="0" smtClean="0">
                <a:ea typeface="宋体" panose="02010600030101010101" pitchFamily="2" charset="-122"/>
              </a:rPr>
              <a:t>Example:</a:t>
            </a:r>
          </a:p>
          <a:p>
            <a:pPr lvl="1">
              <a:buNone/>
              <a:defRPr/>
            </a:pP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	</a:t>
            </a:r>
            <a:r>
              <a:rPr lang="en-US" altLang="zh-CN" dirty="0" smtClean="0">
                <a:solidFill>
                  <a:srgbClr val="FF00FF"/>
                </a:solidFill>
                <a:ea typeface="宋体" panose="02010600030101010101" pitchFamily="2" charset="-122"/>
              </a:rPr>
              <a:t>$</a:t>
            </a: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values=</a:t>
            </a:r>
            <a:r>
              <a:rPr lang="en-US" altLang="zh-CN" dirty="0" err="1">
                <a:solidFill>
                  <a:srgbClr val="FF00FF"/>
                </a:solidFill>
                <a:ea typeface="宋体" panose="02010600030101010101" pitchFamily="2" charset="-122"/>
              </a:rPr>
              <a:t>array_values</a:t>
            </a: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($row);</a:t>
            </a:r>
          </a:p>
          <a:p>
            <a:pPr lvl="1">
              <a:buNone/>
              <a:defRPr/>
            </a:pP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	for($index=0;$index&lt;$</a:t>
            </a:r>
            <a:r>
              <a:rPr lang="en-US" altLang="zh-CN" dirty="0" err="1">
                <a:solidFill>
                  <a:srgbClr val="FF00FF"/>
                </a:solidFill>
                <a:ea typeface="宋体" panose="02010600030101010101" pitchFamily="2" charset="-122"/>
              </a:rPr>
              <a:t>num_fields</a:t>
            </a: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;$index++)</a:t>
            </a:r>
          </a:p>
          <a:p>
            <a:pPr lvl="1">
              <a:buNone/>
              <a:defRPr/>
            </a:pP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	</a:t>
            </a:r>
            <a:r>
              <a:rPr lang="en-US" altLang="zh-CN" dirty="0" smtClean="0">
                <a:solidFill>
                  <a:srgbClr val="FF00FF"/>
                </a:solidFill>
                <a:ea typeface="宋体" panose="02010600030101010101" pitchFamily="2" charset="-122"/>
              </a:rPr>
              <a:t>		print </a:t>
            </a:r>
            <a:r>
              <a:rPr lang="en-US" altLang="zh-CN" dirty="0">
                <a:solidFill>
                  <a:srgbClr val="FF00FF"/>
                </a:solidFill>
                <a:ea typeface="宋体" panose="02010600030101010101" pitchFamily="2" charset="-122"/>
              </a:rPr>
              <a:t>$values[$index].' ';</a:t>
            </a:r>
            <a:endParaRPr lang="zh-CN" altLang="en-US" dirty="0" smtClean="0">
              <a:solidFill>
                <a:srgbClr val="FF00FF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13.6 PHP/MySQL Example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mtClean="0">
              <a:ea typeface="宋体" panose="02010600030101010101" pitchFamily="2" charset="-122"/>
            </a:endParaRP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r>
              <a:rPr lang="en-US" altLang="zh-CN" smtClean="0">
                <a:ea typeface="宋体" panose="02010600030101010101" pitchFamily="2" charset="-122"/>
              </a:rPr>
              <a:t>The example with </a:t>
            </a:r>
            <a:r>
              <a:rPr lang="en-US" altLang="zh-CN" smtClean="0">
                <a:solidFill>
                  <a:srgbClr val="0070C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carsdata.html</a:t>
            </a:r>
            <a:r>
              <a:rPr lang="en-US" altLang="zh-CN" smtClean="0">
                <a:ea typeface="宋体" panose="02010600030101010101" pitchFamily="2" charset="-122"/>
              </a:rPr>
              <a:t> and </a:t>
            </a:r>
            <a:r>
              <a:rPr lang="en-US" altLang="zh-CN" smtClean="0">
                <a:solidFill>
                  <a:srgbClr val="0070C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access_cars.php</a:t>
            </a:r>
            <a:r>
              <a:rPr lang="en-US" altLang="zh-CN" smtClean="0">
                <a:ea typeface="宋体" panose="02010600030101010101" pitchFamily="2" charset="-122"/>
              </a:rPr>
              <a:t> allows users to submit SQL commands that are executed against the enweb1 database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pPr lvl="1"/>
            <a:endParaRPr lang="en-US" altLang="zh-CN" smtClean="0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13.1 Logical Data Model for Corvettes DB</a:t>
            </a:r>
          </a:p>
        </p:txBody>
      </p:sp>
      <p:pic>
        <p:nvPicPr>
          <p:cNvPr id="9219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8600" y="1600200"/>
            <a:ext cx="8610600" cy="3989388"/>
          </a:xfrm>
          <a:noFill/>
          <a:extLst>
            <a:ext uri="{91240B29-F687-4F45-9708-019B960494DF}">
              <a14:hiddenLine xmlns:a14="http://schemas.microsoft.com/office/drawing/2010/main" w="12700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446"/>
    </mc:Choice>
    <mc:Fallback xmlns="">
      <p:transition spd="slow" advTm="70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914400"/>
            <a:ext cx="2514600" cy="534987"/>
          </a:xfrm>
        </p:spPr>
        <p:txBody>
          <a:bodyPr/>
          <a:lstStyle/>
          <a:p>
            <a:r>
              <a:rPr lang="en-US" altLang="zh-CN" sz="3200" dirty="0" smtClean="0">
                <a:ea typeface="宋体" panose="02010600030101010101" pitchFamily="2" charset="-122"/>
              </a:rPr>
              <a:t>Corvettes</a:t>
            </a:r>
            <a:endParaRPr lang="zh-CN" altLang="en-US" sz="3200" dirty="0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  <p:pic>
        <p:nvPicPr>
          <p:cNvPr id="1026" name="Picture 2" descr="https://bkimg.cdn.bcebos.com/pic/8c1001e93901213fe9dc53b750e736d12e2e95e9?x-bce-process=image/watermark,image_d2F0ZXIvYmFpa2U4MA==,g_7,xp_5,yp_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322905"/>
            <a:ext cx="2565400" cy="171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286000"/>
            <a:ext cx="9144000" cy="37623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838"/>
    </mc:Choice>
    <mc:Fallback xmlns="">
      <p:transition spd="slow" advTm="80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13.1 Relational Databases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>
                <a:ea typeface="宋体" panose="02010600030101010101" pitchFamily="2" charset="-122"/>
              </a:rPr>
              <a:t>Example, </a:t>
            </a:r>
            <a:r>
              <a:rPr lang="en-US" altLang="zh-CN" i="1" smtClean="0">
                <a:solidFill>
                  <a:schemeClr val="accent1"/>
                </a:solidFill>
                <a:ea typeface="宋体" panose="02010600030101010101" pitchFamily="2" charset="-122"/>
              </a:rPr>
              <a:t>Corvettes</a:t>
            </a:r>
            <a:r>
              <a:rPr lang="en-US" altLang="zh-CN" smtClean="0">
                <a:ea typeface="宋体" panose="02010600030101010101" pitchFamily="2" charset="-122"/>
              </a:rPr>
              <a:t> table</a:t>
            </a:r>
          </a:p>
          <a:p>
            <a:endParaRPr lang="en-US" altLang="zh-CN" smtClean="0">
              <a:ea typeface="宋体" panose="02010600030101010101" pitchFamily="2" charset="-122"/>
            </a:endParaRP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Primary key is an index number.</a:t>
            </a:r>
          </a:p>
          <a:p>
            <a:pPr lvl="1"/>
            <a:endParaRPr lang="en-US" altLang="zh-CN" smtClean="0">
              <a:ea typeface="宋体" panose="02010600030101010101" pitchFamily="2" charset="-122"/>
            </a:endParaRP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Each row represents a different vehicle.</a:t>
            </a:r>
          </a:p>
          <a:p>
            <a:pPr lvl="1"/>
            <a:endParaRPr lang="en-US" altLang="zh-CN" smtClean="0">
              <a:ea typeface="宋体" panose="02010600030101010101" pitchFamily="2" charset="-122"/>
            </a:endParaRP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Columns are important characteristics of the vehicles.</a:t>
            </a:r>
          </a:p>
          <a:p>
            <a:pPr lvl="1"/>
            <a:endParaRPr lang="en-US" altLang="zh-CN" smtClean="0">
              <a:ea typeface="宋体" panose="02010600030101010101" pitchFamily="2" charset="-122"/>
            </a:endParaRPr>
          </a:p>
          <a:p>
            <a:pPr lvl="1"/>
            <a:r>
              <a:rPr lang="en-US" altLang="zh-CN" smtClean="0">
                <a:ea typeface="宋体" panose="02010600030101010101" pitchFamily="2" charset="-122"/>
              </a:rPr>
              <a:t>Figure 13.3</a:t>
            </a: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11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838"/>
    </mc:Choice>
    <mc:Fallback xmlns="">
      <p:transition spd="slow" advTm="80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13.1 Relational Databases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ea typeface="宋体" panose="02010600030101010101" pitchFamily="2" charset="-122"/>
              </a:rPr>
              <a:t>Each state can be associated with several cars.</a:t>
            </a:r>
          </a:p>
          <a:p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Each state could have important data, besides the name.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A separate </a:t>
            </a:r>
            <a:r>
              <a:rPr lang="en-US" altLang="zh-CN" i="1" dirty="0" smtClean="0">
                <a:solidFill>
                  <a:schemeClr val="accent1"/>
                </a:solidFill>
                <a:ea typeface="宋体" panose="02010600030101010101" pitchFamily="2" charset="-122"/>
              </a:rPr>
              <a:t>States</a:t>
            </a:r>
            <a:r>
              <a:rPr lang="en-US" altLang="zh-CN" dirty="0" smtClean="0">
                <a:ea typeface="宋体" panose="02010600030101010101" pitchFamily="2" charset="-122"/>
              </a:rPr>
              <a:t> table is created with a primary key.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Each entity in the </a:t>
            </a:r>
            <a:r>
              <a:rPr lang="en-US" altLang="zh-CN" i="1" dirty="0" smtClean="0">
                <a:solidFill>
                  <a:schemeClr val="accent1"/>
                </a:solidFill>
                <a:ea typeface="宋体" panose="02010600030101010101" pitchFamily="2" charset="-122"/>
              </a:rPr>
              <a:t>Corvettes</a:t>
            </a:r>
            <a:r>
              <a:rPr lang="en-US" altLang="zh-CN" dirty="0" smtClean="0">
                <a:ea typeface="宋体" panose="02010600030101010101" pitchFamily="2" charset="-122"/>
              </a:rPr>
              <a:t> table refers to the </a:t>
            </a:r>
            <a:r>
              <a:rPr lang="en-US" altLang="zh-CN" i="1" dirty="0" smtClean="0">
                <a:solidFill>
                  <a:srgbClr val="FF0000"/>
                </a:solidFill>
                <a:ea typeface="宋体" panose="02010600030101010101" pitchFamily="2" charset="-122"/>
              </a:rPr>
              <a:t>States</a:t>
            </a:r>
            <a:r>
              <a:rPr lang="en-US" altLang="zh-CN" dirty="0" smtClean="0">
                <a:ea typeface="宋体" panose="02010600030101010101" pitchFamily="2" charset="-122"/>
              </a:rPr>
              <a:t> .</a:t>
            </a: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That way, changes in information about a state would not have to be repeated on each line of the </a:t>
            </a:r>
            <a:r>
              <a:rPr lang="en-US" altLang="zh-CN" dirty="0" smtClean="0">
                <a:solidFill>
                  <a:srgbClr val="FF0000"/>
                </a:solidFill>
                <a:ea typeface="宋体" panose="02010600030101010101" pitchFamily="2" charset="-122"/>
              </a:rPr>
              <a:t>Corvettes</a:t>
            </a:r>
            <a:r>
              <a:rPr lang="en-US" altLang="zh-CN" dirty="0" smtClean="0">
                <a:ea typeface="宋体" panose="02010600030101010101" pitchFamily="2" charset="-122"/>
              </a:rPr>
              <a:t> table.</a:t>
            </a:r>
          </a:p>
          <a:p>
            <a:endParaRPr lang="en-US" altLang="zh-CN" dirty="0" smtClean="0"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443"/>
    </mc:Choice>
    <mc:Fallback xmlns="">
      <p:transition spd="slow" advTm="65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smtClean="0">
                <a:ea typeface="宋体" panose="02010600030101010101" pitchFamily="2" charset="-122"/>
              </a:rPr>
              <a:t>13.1 Relational Databases</a:t>
            </a:r>
            <a:endParaRPr lang="zh-CN" altLang="en-US" sz="3200" smtClean="0">
              <a:ea typeface="宋体" panose="02010600030101010101" pitchFamily="2" charset="-122"/>
            </a:endParaRP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ea typeface="宋体" panose="02010600030101010101" pitchFamily="2" charset="-122"/>
              </a:rPr>
              <a:t>Each type of equipment could appear in many cars, and each car could have many types of equipment.</a:t>
            </a:r>
          </a:p>
          <a:p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A table </a:t>
            </a:r>
            <a:r>
              <a:rPr lang="en-US" altLang="zh-CN" i="1" dirty="0" smtClean="0">
                <a:solidFill>
                  <a:schemeClr val="accent1"/>
                </a:solidFill>
                <a:ea typeface="宋体" panose="02010600030101010101" pitchFamily="2" charset="-122"/>
              </a:rPr>
              <a:t>Equipment </a:t>
            </a:r>
            <a:r>
              <a:rPr lang="en-US" altLang="zh-CN" dirty="0" smtClean="0">
                <a:ea typeface="宋体" panose="02010600030101010101" pitchFamily="2" charset="-122"/>
              </a:rPr>
              <a:t>describing equipment is set up.</a:t>
            </a:r>
          </a:p>
          <a:p>
            <a:pPr lvl="1"/>
            <a:endParaRPr lang="en-US" altLang="zh-CN" dirty="0" smtClean="0">
              <a:ea typeface="宋体" panose="02010600030101010101" pitchFamily="2" charset="-122"/>
            </a:endParaRPr>
          </a:p>
          <a:p>
            <a:pPr lvl="1"/>
            <a:r>
              <a:rPr lang="en-US" altLang="zh-CN" dirty="0" smtClean="0">
                <a:ea typeface="宋体" panose="02010600030101010101" pitchFamily="2" charset="-122"/>
              </a:rPr>
              <a:t>A table </a:t>
            </a:r>
            <a:r>
              <a:rPr lang="en-US" altLang="zh-CN" i="1" dirty="0" err="1" smtClean="0">
                <a:solidFill>
                  <a:schemeClr val="accent1"/>
                </a:solidFill>
                <a:ea typeface="宋体" panose="02010600030101010101" pitchFamily="2" charset="-122"/>
              </a:rPr>
              <a:t>Corvettes_Equipment</a:t>
            </a:r>
            <a:r>
              <a:rPr lang="en-US" altLang="zh-CN" i="1" dirty="0" smtClean="0">
                <a:solidFill>
                  <a:schemeClr val="accent1"/>
                </a:solidFill>
                <a:ea typeface="宋体" panose="02010600030101010101" pitchFamily="2" charset="-122"/>
              </a:rPr>
              <a:t> </a:t>
            </a:r>
            <a:r>
              <a:rPr lang="en-US" altLang="zh-CN" dirty="0" smtClean="0">
                <a:ea typeface="宋体" panose="02010600030101010101" pitchFamily="2" charset="-122"/>
              </a:rPr>
              <a:t>giving the </a:t>
            </a:r>
            <a:r>
              <a:rPr lang="en-US" altLang="zh-CN" i="1" dirty="0" smtClean="0">
                <a:solidFill>
                  <a:schemeClr val="accent1"/>
                </a:solidFill>
                <a:ea typeface="宋体" panose="02010600030101010101" pitchFamily="2" charset="-122"/>
              </a:rPr>
              <a:t>Corvettes</a:t>
            </a:r>
            <a:r>
              <a:rPr lang="en-US" altLang="zh-CN" dirty="0" smtClean="0">
                <a:ea typeface="宋体" panose="02010600030101010101" pitchFamily="2" charset="-122"/>
              </a:rPr>
              <a:t> and </a:t>
            </a:r>
            <a:r>
              <a:rPr lang="en-US" altLang="zh-CN" i="1" dirty="0" err="1" smtClean="0">
                <a:solidFill>
                  <a:schemeClr val="accent1"/>
                </a:solidFill>
                <a:ea typeface="宋体" panose="02010600030101010101" pitchFamily="2" charset="-122"/>
              </a:rPr>
              <a:t>Equpment</a:t>
            </a:r>
            <a:r>
              <a:rPr lang="en-US" altLang="zh-CN" dirty="0" smtClean="0">
                <a:ea typeface="宋体" panose="02010600030101010101" pitchFamily="2" charset="-122"/>
              </a:rPr>
              <a:t> relation is set up.</a:t>
            </a:r>
          </a:p>
          <a:p>
            <a:pPr lvl="1"/>
            <a:endParaRPr lang="en-US" altLang="zh-CN" dirty="0" smtClean="0">
              <a:ea typeface="宋体" panose="02010600030101010101" pitchFamily="2" charset="-122"/>
            </a:endParaRPr>
          </a:p>
          <a:p>
            <a:pPr lvl="2"/>
            <a:r>
              <a:rPr lang="en-US" altLang="zh-CN" dirty="0" smtClean="0">
                <a:ea typeface="宋体" panose="02010600030101010101" pitchFamily="2" charset="-122"/>
              </a:rPr>
              <a:t>This is specified by pairs of ids: </a:t>
            </a:r>
            <a:r>
              <a:rPr lang="en-US" altLang="zh-CN" i="1" dirty="0" smtClean="0">
                <a:solidFill>
                  <a:schemeClr val="accent1"/>
                </a:solidFill>
                <a:ea typeface="宋体" panose="02010600030101010101" pitchFamily="2" charset="-122"/>
              </a:rPr>
              <a:t>Corvette-id</a:t>
            </a:r>
            <a:r>
              <a:rPr lang="en-US" altLang="zh-CN" dirty="0" smtClean="0">
                <a:ea typeface="宋体" panose="02010600030101010101" pitchFamily="2" charset="-122"/>
              </a:rPr>
              <a:t> and </a:t>
            </a:r>
            <a:r>
              <a:rPr lang="en-US" altLang="zh-CN" i="1" dirty="0" smtClean="0">
                <a:solidFill>
                  <a:schemeClr val="accent1"/>
                </a:solidFill>
                <a:ea typeface="宋体" panose="02010600030101010101" pitchFamily="2" charset="-122"/>
              </a:rPr>
              <a:t>Equipment-id.</a:t>
            </a:r>
            <a:endParaRPr lang="zh-CN" altLang="en-US" i="1" dirty="0" smtClean="0">
              <a:solidFill>
                <a:schemeClr val="accent1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446"/>
    </mc:Choice>
    <mc:Fallback xmlns="">
      <p:transition spd="slow" advTm="39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Blank Presentation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2601</TotalTime>
  <Pages>5</Pages>
  <Words>1480</Words>
  <Application>Microsoft Office PowerPoint</Application>
  <PresentationFormat>信纸(8.5x11 英寸)</PresentationFormat>
  <Paragraphs>324</Paragraphs>
  <Slides>44</Slides>
  <Notes>1</Notes>
  <HiddenSlides>0</HiddenSlides>
  <MMClips>10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1" baseType="lpstr">
      <vt:lpstr>ヒラギノ角ゴ Pro W3</vt:lpstr>
      <vt:lpstr>宋体</vt:lpstr>
      <vt:lpstr>Arial</vt:lpstr>
      <vt:lpstr>Courier New</vt:lpstr>
      <vt:lpstr>Times New Roman</vt:lpstr>
      <vt:lpstr>Wingdings</vt:lpstr>
      <vt:lpstr>Blank Presentation</vt:lpstr>
      <vt:lpstr>Part 7</vt:lpstr>
      <vt:lpstr>Contents</vt:lpstr>
      <vt:lpstr>13.1 Relational Databases</vt:lpstr>
      <vt:lpstr>14.1 Relational Databases</vt:lpstr>
      <vt:lpstr>13.1 Logical Data Model for Corvettes DB</vt:lpstr>
      <vt:lpstr>Corvettes</vt:lpstr>
      <vt:lpstr>13.1 Relational Databases</vt:lpstr>
      <vt:lpstr>13.1 Relational Databases</vt:lpstr>
      <vt:lpstr>13.1 Relational Databases</vt:lpstr>
      <vt:lpstr>13.2 Structured Query Language</vt:lpstr>
      <vt:lpstr>13.2 Structured Query Language</vt:lpstr>
      <vt:lpstr>13.2 The CREATE TABLE Command</vt:lpstr>
      <vt:lpstr>13.2 Create Table Constraints</vt:lpstr>
      <vt:lpstr>13.2  The CREATE TABLE Example</vt:lpstr>
      <vt:lpstr>13.2  The CREATE TABLE Example</vt:lpstr>
      <vt:lpstr>13.2.2 The INSERT Command</vt:lpstr>
      <vt:lpstr>13.2 The INSERT Command Example</vt:lpstr>
      <vt:lpstr>13.2 The SELECT Command</vt:lpstr>
      <vt:lpstr>13.2 The SELECT Command Example</vt:lpstr>
      <vt:lpstr>13.2 Joins</vt:lpstr>
      <vt:lpstr>13.2 A Query Using a Join</vt:lpstr>
      <vt:lpstr>13.2 The UPDATE Command</vt:lpstr>
      <vt:lpstr>13.2 The UPDATE Command</vt:lpstr>
      <vt:lpstr>13.2 The DELETE Command</vt:lpstr>
      <vt:lpstr>13.2 The DELETE Command</vt:lpstr>
      <vt:lpstr>13.2 The DROP Command</vt:lpstr>
      <vt:lpstr>13.3 Client/Server Database Architecture</vt:lpstr>
      <vt:lpstr>13.3 Client/Server Database Architecture</vt:lpstr>
      <vt:lpstr>13.3 Microsoft Access Architectrue</vt:lpstr>
      <vt:lpstr>13.3 Database Access Architecture</vt:lpstr>
      <vt:lpstr>13.3 PHP and Database Access </vt:lpstr>
      <vt:lpstr>13.4 The MySQL Database System</vt:lpstr>
      <vt:lpstr>13.4 The MySQL Database System</vt:lpstr>
      <vt:lpstr>13.5 Database access with PHP and MySQL</vt:lpstr>
      <vt:lpstr>13.5.2 Connecting to MySQL</vt:lpstr>
      <vt:lpstr>13.5.2 Connecting to MySQL</vt:lpstr>
      <vt:lpstr>13.5.2 Connecting to MySQL</vt:lpstr>
      <vt:lpstr>13.5.3 Requesting MySQL Operations</vt:lpstr>
      <vt:lpstr>13.5.3 Requesting MySQL Operations</vt:lpstr>
      <vt:lpstr>13.6.3 Requesting MySQL Operations</vt:lpstr>
      <vt:lpstr>13.6.3 Requesting MySQL Operations</vt:lpstr>
      <vt:lpstr>13.6.3 Requesting MySQL Operations</vt:lpstr>
      <vt:lpstr>13.6.3 Requesting MySQL Operations</vt:lpstr>
      <vt:lpstr>13.6 PHP/MySQL Example</vt:lpstr>
    </vt:vector>
  </TitlesOfParts>
  <Manager/>
  <Company>©2008 Pearson Addison-Wesley. All rights reserved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</dc:title>
  <dc:subject>Introductions to XHTML</dc:subject>
  <dc:creator>Robert Sebesta</dc:creator>
  <cp:keywords/>
  <dc:description/>
  <cp:lastModifiedBy>hjy</cp:lastModifiedBy>
  <cp:revision>350</cp:revision>
  <cp:lastPrinted>2002-08-21T03:16:13Z</cp:lastPrinted>
  <dcterms:created xsi:type="dcterms:W3CDTF">2007-04-26T20:44:15Z</dcterms:created>
  <dcterms:modified xsi:type="dcterms:W3CDTF">2020-12-09T01:23:16Z</dcterms:modified>
  <cp:category/>
</cp:coreProperties>
</file>